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3" r:id="rId4"/>
    <p:sldMasterId id="2147483674" r:id="rId5"/>
    <p:sldMasterId id="214748367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F8CAEBA-4E6C-414D-89F1-7D5431E7FD7C}">
  <a:tblStyle styleId="{6F8CAEBA-4E6C-414D-89F1-7D5431E7FD7C}"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FA511F0-D5E8-4866-B778-5CF4372745CA}"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5b63f15899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5b63f15899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reference photos, your brushes, your palette, two containers of water, and the good copy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nevojiten fotot tuaja referuese, furçat tuaja, paleta juaj, dy enë me ujë dhe një kopje e mirë e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የማጣቀሻ ፎቶግራፎችዎን ፣ ብሩሽዎችዎን ፣ ቤተ-ስዕልዎ ፣ ሁለት የውሃ ማጠራቀሚያዎች እና ጥሩ የሥዕልዎ ቅጂ ያስፈልግዎታል ።</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تحتاج إلى صورك المرجعية، وفرشاتك، ولوحة الألوان الخاصة بك، وحاويتين من الماء، ونسخة جيدة من لوحتك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են ձեր լուսանկարները, վրձինները, պալիտրան, ջրի երկու տարա և ձեր նկարի լավ պատճենը։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les vostres fotos de referència, els vostres pinzells, la vostra paleta, dos recipients d'aigua i la bona còpia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今天你需要参考照片、画笔、调色板、两罐水和画作的良好复制品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referentiefoto's, je penselen, je palet, twee bakken water en de goede kopie van je schilderij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عکس‌های مرجع، قلم‌موها، پالت، دو ظرف آب و یک کپی خوب از نقاشی‌تان نیاز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avez besoin de vos photos de référence, de vos pinceaux, de votre palette, de deux récipients d'eau et de la bonne copie de votre tableau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benötigen Sie Ihre Referenzfotos, Ihre Pinsel, Ihre Palette, zwei Behälter mit Wasser und die gute Kopie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સંદર્ભ ફોટા, તમારા બ્રશ, તમારી પેલેટ, પાણીના બે કન્ટેનર અને તમારા ચિત્રની સારી નકલની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संदर्भ फ़ोटो, अपने ब्रश, अपने पैलेट, पानी के दो कंटेनर और अपनी पेंटिंग की अच्छी प्रतिलिपि की आवश्यकता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hai bisogno delle tue foto di riferimento, dei tuoi pennelli, della tua tavolozza, di due contenitori d'acqua e della buona copia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今日は、参考写真、筆、パレット、水の入った容器2つ、そして絵の複製が必要です。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참고 사진, 브러시, 팔레트, 물통 두 개, 그리고 그림의 좋은 사본이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wêneyên referansê, firçeyên te, paleta te, du konteynerên avê û kopiyek baş a tabloya te pêwîst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foto rujukan anda, berus anda, palet anda, dua bekas air dan salinan lukisan anda yang bagus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റഫറൻസ് ഫോട്ടോകൾ, ബ്രഷുകൾ, പാലറ്റ്, രണ്ട് പാത്ര വെള്ളം, നിങ്ങളുടെ പെയിന്റിംഗിന്റെ നല്ല പകർപ്പ്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सन्दर्भ तस्बिरहरू, ब्रसहरू, प्यालेट, दुई कन्टेनर पानी, र तपाईंको चित्रकलाको राम्रो प्रतिलिपि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ته د خپلو حوالې عکسونو، برشونو، ستاسو رنګ رنګ، د اوبو دوه کانټینرونو، او ستاسو د انځور ښه کاپي ته اړتیا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de suas fotos de referência, seus pincéis, sua paleta, dois recipientes de água e uma cópia boa de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ਆਪਣੀਆਂ ਰੈਫਰੈਂਸ ਫੋਟੋਆਂ, ਆਪਣੇ ਬੁਰਸ਼, ਆਪਣੀ ਪੈਲੇਟ, ਪਾਣੀ ਦੇ ਦੋ ਡੱਬੇ, ਅਤੇ ਆਪਣੀ ਪੇਂਟਿੰਗ ਦੀ ਚੰਗੀ ਕਾਪੀ ਦੀ ਲੋੜ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понадобятся ваши референсные фотографии, кисти, палитра, две емкости с водой и качественная копия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су вам потребне ваше референтне фотографије, ваше четкице, ваша палета, две посуде са водом и добра копија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sawiradaada tixraaca, burushka, palette kaaga, laba weel oo biyo ah, iyo nuqulka wanaagsan ee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tus fotos de referencia, tus pinceles, tu paleta, dos recipientes con agua y la buena copia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Ayeuna anjeun peryogi poto rujukan anjeun, sikat anjeun, palette anjeun, dua wadah cai, sareng salinan lukisan anjeun anu saé.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picha zako za kumbukumbu, brashi yako, palette yako, vyombo viwili vya maji, na nakala nzuri ya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dina referensfoton, dina penslar, din palett, två behållare med vatten och en bra kopia av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mga reference na larawan, iyong mga brush, iyong palette, dalawang lalagyan ng tubig, at ang magandang kopya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குறிப்பு புகைப்படங்கள், உங்கள் தூரிகைகள், உங்கள் தட்டு, இரண்டு தண்ணீர் கொள்கலன்கள் மற்றும் உங்கள் ஓவியத்தின் நல்ல நகல்.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วันนี้คุณต้องมีรูปถ่ายอ้างอิง แปรง จานสี ภาชนะใส่น้ำสองใบ และสำเนาภาพวาดของคุณ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referans fotoğraflarınıza, fırçalarınıza, paletinize, iki kap suya ve resminizin iyi bir kopyasına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знадобляться ваші фотографії-референси, пензлі, палітра, дві ємності з водою та гарна копія вашої картини.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اپنی حوالہ جاتی تصاویر، اپنے برش، اپنے پیلیٹ، پانی کے دو کنٹینرز اور اپنی پینٹنگ کی اچھی کاپی درکار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ảnh tham khảo, cọ vẽ, bảng màu, hai bình đựng nước và bản sao đẹp của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1a81dd1195_0_4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1a81dd1195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layers painted on top of each other. Start in the back, and work to the front. With each layer, ask yourself where you can make it: darker, a more specific colour, and more detailed.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 Start in the back. Ask yourself where you can make it: darker, a more specific colour, and more detailed. Carefully mixed greys show more skill.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Përmbaju skemës tënde të ngjyrave. Ndërto errësirën me shumë shtresa të lehta të pikturuara njëra mbi tjetrën. Fillo nga mbrapa dhe vazhdo përpara. Me secilën shtresë, pyet veten se ku mund ta bësh: më të errët, një ngjyrë më specifike dhe më të detajuar.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ከቀለም ንድፍዎ ጋር ይጣበቃሉ. ብዙ የብርሃን ንብርብሮች እርስ በእርሳቸው ላይ በመሳል ጨለማን ይገንቡ። ከኋላ ይጀምሩ እና ወደ ፊት ይስሩ። በእያንዳንዱ ንብርብር, የት ማድረግ እንደሚችሉ እራስዎን ይጠይቁ: ጨለማ, የበለጠ የተለየ ቀለም እና የበለጠ ዝርዝር.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التزم بمخطط الألوان. كوّن طبقة داكنة بطبقات فاتحة متعددة فوق بعضها. ابدأ من الخلف، ثم انتقل إلى الأمام. مع كل طبقة، اسأل نفسك: أين يمكنك جعلها أغمق، أو لونًا أكثر تحديدًا، أو أكثر تفصيلًا؟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Հետևեք ձեր գունային սխեմային։ Մութ երանգները ավելացրեք միմյանց վրա նկարված բազմաթիվ բաց շերտերով։ Սկսեք հետևից և շարունակեք առաջ։ Յուրաքանչյուր շերտի հետ հարցրեք ինքներդ ձեզ, թե որտեղ կարող եք այն դարձնել ավելի մուգ, ավելի յուրահատուկ գույնով և ավելի մանրամասն։ Զգուշորեն խառնված մոխրագույնները ավելի մեծ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Mantingueu la vostra combinació de colors. Construïu la foscor amb moltes capes clares pintades una sobre l'altra. Comenceu per darrere i aneu cap endavant. Amb cada capa, pregunteu-vos on la podeu fer: més fosca, un color més específic i més detallada.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坚持你的配色方案。用多层浅色颜料叠加，营造出暗部的效果。从后部开始，逐渐向前。每涂一层，问问自己哪些地方可以调整：更深、颜色更鲜明、细节更丰富。精心调配的灰色比鲜艳的色彩更能体现技巧。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Houd je aan je kleurenschema. Bouw de duisternis op met meerdere lichte lagen over elkaar. Begin achteraan en werk naar voren toe. Vraag je bij elke laag af waar je het kunt maken: donkerder, een specifiekere kleur en meer details.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به طرح رنگی خود پایبند باشید. با لایه‌های روشن زیادی که روی هم نقاشی شده‌اند، تیرگی ایجاد کنید. از پشت شروع کنید و به سمت جلو بروید. با هر لایه، از خود بپرسید که کجا می‌توانید آن را ایجاد کنید: تیره‌تر، رنگی خاص‌تر و با جزئیات بیشتر.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Respectez votre palette de couleurs. Créez des zones d'ombre en superposant plusieurs couches claires. Commencez par l'arrière et progressez vers l'avant. À chaque couche, demandez-vous où vous pouvez l'assombrir, avec une couleur plus précise et plus détaillée. Des gris soigneusement mélangés témoignent de plus de talent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Bleiben Sie Ihrem Farbschema treu. Bauen Sie Dunkelheit auf, indem Sie viele helle Schichten übereinander malen. Beginnen Sie hinten und arbeiten Sie sich nach vorne vor. Überlegen Sie sich bei jeder Schicht, wo Sie sie noch dunkler, farblicher und detaillierter gestalten können.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રંગ યોજનાને વળગી રહો. એકબીજાની ઉપર ઘણા પ્રકાશ સ્તરો દોરીને ઘેરા રંગ બનાવો. પાછળથી શરૂ કરો અને આગળના ભાગમાં કામ કરો. દરેક સ્તર સાથે, તમારી જાતને પૂછો કે તમે તેને ક્યાં બનાવી શકો છો: ઘાટો, વધુ ચોક્કસ રંગ અને વધુ વિગતવાર.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रंग योजना पर अडिग रहें। कई हल्की परतों को एक के ऊपर एक करके गहरे रंग का निर्माण करें। पीछे से शुरू करें और आगे की ओर बढ़ें। हर परत के साथ, खुद से पूछें कि आप इसे कहाँ कर सकते हैं: गहरा, ज़्यादा विशिष्ट रंग, और ज़्यादा विस्तृत। सावधानी से मिलाए गए धूसर रंग, चटख रंगों की तुलना में ज़्यादा कुशलता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Mantieni la tua combinazione di colori. Crea un'ombra con molti strati chiari sovrapposti. Inizia dal fondo e procedi verso la parte anteriore. Con ogni strato, chiediti dove puoi renderlo più scuro, più specifico e più dettagliato. I grigi miscelati con cura dimostrano più abilità rispetto ai colori brillanti.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配色はそのままに、明るい色を何層にも重ね塗りして暗さを増していきます。奥から手前へと塗り進めていきます。重ね塗りするごとに、どこをもっと暗くできるか、もっと具体的な色にできるか、もっと細かく描けるかなど、自問自答してみましょう。丁寧に混ぜ合わせたグレーは、明るい色よりも熟練した技術の証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 구성표를 고수하세요. 밝은 층을 여러 겹 칠하여 어둡게 칠하세요. 뒤쪽에서 시작하여 앞쪽으로 칠하세요. 각 층을 칠할 때마다 더 어둡게, 더 구체적인 색으로, 더 세부적으로 칠할 수 있는지 자문해 보세요.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gorî şêmaya xwe ya rengan bimîne. Tarîtiyê bi gelek tebeqeyên ronahî yên li ser hev hatine boyaxkirin ava bike. Ji paş ve dest pê bike û ber bi pêş ve bixebite. Bi her tebeqeyê re, ji xwe bipirse ka tu dikarî wê li ku çêbikî: tarîtir, rengekî taybetîtir û hûrgulîtir.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Berpegang pada skema warna anda. Bina kegelapan dengan banyak lapisan cahaya dicat di atas satu sama lain. Mulakan di belakang, dan kerja ke hadapan. Dengan setiap lapisan, tanya diri anda di mana anda boleh membuatnya: lebih gelap, warna yang lebih khusus dan lebih terperinci.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വർണ്ണ സ്കീമിൽ ഉറച്ചുനിൽക്കുക. പരസ്പരം മുകളിൽ നിരവധി പ്രകാശ പാളികൾ വരച്ചുകൊണ്ട് ഇരുട്ട് സൃഷ്ടിക്കുക. പിന്നിൽ നിന്ന് ആരംഭിച്ച് മുന്നിലേക്ക് പ്രവർത്തിക്കുക. ഓരോ ലെയറും ഉപയോഗിച്ച്, നിങ്ങൾക്ക് അത് എവിടെ നിർമ്മിക്കാൻ കഴിയുമെന്ന് സ്വയം ചോദിക്കുക: ഇരുണ്ടത്, കൂടുതൽ നിർദ്ദിഷ്ട നിറം, കൂടുതൽ വിശദമായത്.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रङ योजनामा ​​अडिग रहनुहोस्। एकअर्काको माथि धेरै प्रकाश तहहरू रंगाएर अँध्यारो बनाउनुहोस्। पछाडिबाट सुरु गर्नुहोस्, र अगाडि काम गर्नुहोस्। प्रत्येक तहको साथ, तपाईं यसलाई कहाँ बनाउन सक्नुहुन्छ भनेर आफैलाई सोध्नुहोस्: गाढा, थप विशिष्ट रंग, र थप विस्तृत।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خپل رنګ سکیم ته دوام ورکړئ. تیاره جوړه کړئ چې ډیری رڼا طبقې د یو بل په سر رنګ شوي وي. له شا څخه پیل وکړئ، او مخ ته کار وکړئ. د هرې طبقې سره، له ځانه وپوښتئ چې تاسو یې چیرته کولی شئ: تیاره، یو ډیر مشخص رنګ، او ډیر تفصیل.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Mantenha o seu esquema de cores. Crie a escuridão com muitas camadas claras pintadas umas sobre as outras. Comece atrás e trabalhe para a frente. A cada camada, pergunte-se onde você pode torná-la: mais escura, com uma cor mais específica e mais detalhada.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ਰੰਗ ਸਕੀਮ 'ਤੇ ਕਾਇਮ ਰਹੋ। ਇੱਕ ਦੂਜੇ ਦੇ ਉੱਪਰ ਕਈ ਹਲਕੇ ਪਰਤਾਂ ਪੇਂਟ ਕਰਕੇ ਹਨੇਰਾ ਬਣਾਓ। ਪਿੱਛੇ ਤੋਂ ਸ਼ੁਰੂ ਕਰੋ, ਅਤੇ ਅੱਗੇ ਵੱਲ ਕੰਮ ਕਰੋ। ਹਰੇਕ ਪਰਤ ਦੇ ਨਾਲ, ਆਪਣੇ ਆਪ ਤੋਂ ਪੁੱਛੋ ਕਿ ਤੁਸੀਂ ਇਸਨੂੰ ਕਿੱਥੇ ਬਣਾ ਸਕਦੇ ਹੋ: ਗੂੜ੍ਹਾ, ਇੱਕ ਵਧੇਰੇ ਖਾਸ ਰੰਗ, ਅਤੇ ਵਧੇਰੇ ਵਿਸਤ੍ਰਿਤ।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Придерживайтесь своей цветовой схемы. Создавайте тёмные цвета, накладывая друг на друга множество светлых слоёв. Начните с заднего плана и продвигайтесь к переднему. С каждым слоем спрашивайте себя, что можно сделать: сделать его темнее, добавить определённый цвет и сделать более детализированным.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Држите се своје шеме боја. Направите тамну површину са много светлих слојева насликаних један преко другог. Почните од позади и крећите ка напред. Са сваким слојем, запитајте се где га можете учинити: тамнијим, специфичнијом бојом и детаљнијим. Пажљиво помешане сиве боје показују више вештине него светле боје.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 dheji nidaamka midabkaaga. Ku dhis gudcur leh lakabyo iftiin badan oo midba midka kale ku rinjiyeeyay. Dhabarka ka bilow, oo xagga hore ka shaqee. Lakab kasta, weydii naftaada meesha aad ka dhigi karto: madow, midab gaar ah, oo faahfaahsan.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Mantén tu paleta de colores. Crea oscuridad con varias capas de luz superpuestas. Empieza por la parte trasera y avanza hacia la delantera. Con cada capa, pregúntate dónde puedes lograrla: más oscura, con un color más específico y con más detalle.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Lengket kana skéma warna anjeun. Ngawangun gelap kalayan seueur lapisan cahaya anu dicét dina luhureun masing-masing. Mimitian di tukang, jeung gawe ka hareup. Kalayan unggal lapisan, tanyakeun ka diri anjeun dimana anjeun tiasa ngadamel: langkung poék, warna anu langkung spésifik, sareng langkung rinci. Grays dicampur taliti nembongkeun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Shikilia mpango wako wa rangi. Jenga giza na tabaka nyingi za mwanga zilizopakwa juu ya kila mmoja. Anza nyuma, na fanya kazi mbele. Kwa kila safu, jiulize ni wapi unaweza kuifanya: nyeusi zaidi, rangi maalum zaidi, na maelezo zaidi.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Håll dig till ditt färgschema. Bygg upp mörker med många ljusa lager målade ovanpå varandra. Börja baktill och arbeta dig framåt. Fråga dig själv var du kan göra det med varje lager: mörkare, en mer specifik färg och mer detaljerad.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Manatili sa iyong scheme ng kulay. Bumuo ng kadiliman na may maraming liwanag na layer na ipininta sa ibabaw ng bawat isa. Magsimula sa likod, at magtrabaho sa harap. Sa bawat layer, tanungin ang iyong sarili kung saan mo ito magagawa: mas madilim, mas partikular na kulay, at mas detalyado. Ang maingat na pinaghalong kulay abo ay nagpapakita ng higit na kasanayan kaysa sa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வண்ணத் திட்டத்தைப் பின்பற்றுங்கள். பல ஒளி அடுக்குகளை ஒன்றன் மேல் ஒன்றாக வரைந்து இருட்டை உருவாக்குங்கள். பின்புறத்தில் தொடங்கி, முன்பக்கம் வரை வேலை செய்யுங்கள். ஒவ்வொரு அடுக்கிலும், நீங்கள் அதை எங்கு உருவாக்கலாம் என்று உங்களை நீங்களே கேட்டுக்கொள்ளுங்கள்: இருண்ட, மிகவும் குறிப்பிட்ட நிறம் மற்றும் மிகவும் விரிவானது.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ยึดตามโทนสีของคุณ สร้างความมืดด้วยการทาสีอ่อนหลายๆ ชั้นทับกัน เริ่มจากด้านหลังแล้วค่อยวาดต่อไปข้างหน้า ในแต่ละชั้น ลองถามตัวเองว่าคุณจะทาสีเข้มขึ้น สีที่เจาะจงขึ้น และสีที่ละเอียดขึ้น การผสมสีเทาอย่างระมัดระวังจะแสดงให้เห็นถึงทักษะมากกว่าสีสว่าง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düzeninize sadık kalın. Üst üste boyanmış birçok açık renk katmanıyla koyuluğu artırın. Arkadan başlayıp öne doğru ilerleyin. Her katmanda, nerede koyulaştırabileceğinizi kendinize sorun: daha koyu, daha belirgin bir renk ve daha ayrıntılı.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Дотримуйтесь своєї колірної гами. Створюйте темний колір за допомогою багатьох світлих шарів, нанесених один на одного. Почніть з заднього плану та рухайтеся до переднього. З кожним шаром запитуйте себе, де ви можете його зробити: темнішим, більш специфічним та більш деталізованим.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اپنی رنگ سکیم پر قائم رہیں۔ ایک دوسرے کے اوپر پینٹ کی گئی بہت سی روشنی کی تہوں کے ساتھ اندھیرے کو بنائیں۔ پیچھے سے شروع کریں، اور سامنے سے کام کریں۔ ہر پرت کے ساتھ، اپنے آپ سے پوچھیں کہ آپ اسے کہاں بنا سکتے ہیں: گہرا، زیادہ مخصوص رنگ، اور مزید تفصیل۔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Hãy bám sát bảng màu của bạn. Tạo độ tối bằng cách sơn nhiều lớp màu sáng chồng lên nhau. Bắt đầu từ phía sau và tiến dần ra phía trước. Với mỗi lớp, hãy tự hỏi mình nên làm thế nào: tối hơn, màu sắc cụ thể hơn và chi tiết hơn.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a441d65914_0_1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441d65914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a441d65914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a441d6591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a441d65914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a441d6591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01b5c1b133_0_10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01b5c1b133_0_10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01b5c1b133_0_10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01b5c1b133_0_10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01b5c1b133_0_104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01b5c1b133_0_10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3c889311c6_0_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3c889311c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9db92f0cc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9db92f0cc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3c5006a612_0_44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3c5006a612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a7881694f9_0_1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a7881694f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a7881694f9_0_1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a7881694f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a7df185f26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a7df185f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latin typeface="Open Sans"/>
                <a:ea typeface="Open Sans"/>
                <a:cs typeface="Open Sans"/>
                <a:sym typeface="Open Sans"/>
              </a:rPr>
              <a:t>Current Art 10 languages next to English, Summer 2025 generated on 11/21/2025</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Are you using thin layers of paint to shade realistically?</a:t>
            </a:r>
            <a:endParaRPr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 po përdorni shtresa të holla boje për të krijuar hije realiste?</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በተጨባጭ ለማጥላላት ቀጭን የቀለም ንብርብሮችን እየተጠቀምክ ነው?</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هل تستخدم طبقات رقيقة من الطلاء لتظليل واقعي؟</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Արդյո՞ք դուք օգտագործում եք ներկի բարակ շերտեր՝ իրատեսական երանգ ստանալու համար։</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Esteu utilitzant capes fines de pintura per ombrejar de manera realista?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你是用薄薄的颜料层来营造逼真的阴影效果吗？</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Gebruikt u dunne lagen verf om realistisch te schaduwen?</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آیا از لایه‌های نازک رنگ برای سایه‌زنی واقع‌گرایانه استفاده می‌کنید؟</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Utilisez-vous de fines couches de peinture pour obtenir un ombrage réaliste ?</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Verwendest du dünne Farbschichten, um realistische Schattierungen zu erzielen?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શું તમે વાસ્તવિક છાંયો આપવા માટે પેઇન્ટના પાતળા સ્તરોનો ઉપયોગ કરી રહ્યા છો?</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क्या आप यथार्थवादी छायांकन के लिए पेंट की पतली परतों का उपयोग कर रहे हैं?</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Utilizzi strati sottili di vernice per ombreggiare in modo realistico?</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リアルな陰影を表現するために薄い層のペイントを使用していますか?</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사실적으로 음영을 표현하기 위해 얇은 페인트 층을 사용하고 있나요?</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Ji bo ku bi awayekî rastîn rengê xwe biguherînî, tebeqeyên tenik ên boyaxê bi kar tînî?</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Adakah anda menggunakan lapisan nipis cat untuk berlorek secara realistik?</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യഥാർത്ഥമായി ഷേഡ് ചെയ്യാൻ നിങ്ങൾ പെയിന്റിന്റെ നേർത്ത പാളികൾ ഉപയോഗിക്കുന്നുണ്ടോ?</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के तपाईं वास्तविक रूपमा छायाँ दिन रंगको पातलो तह प्रयोग गर्दै हुनुहुन्छ?</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ایا تاسو د رنګ د پتلو طبقو څخه کار اخلئ ترڅو په واقعیت سره سیوري وکړئ؟</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Você está usando camadas finas de tinta para sombrear de forma realista?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ਕੀ ਤੁਸੀਂ ਅਸਲ ਰੰਗਤ ਦੇਣ ਲਈ ਪੇਂਟ ਦੀਆਂ ਪਤਲੀਆਂ ਪਰਤਾਂ ਵਰਤ ਰਹੇ ਹੋ?</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Используете ли вы тонкие слои краски для реалистичной штриховки?</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Да ли користите танке слојеве боје да бисте реалистично осенчили?</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Ma waxaad isticmaashaa lakabyo khafiif ah oo rinji ah si aad u hadho si dhab ah?</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¿Utilizas capas finas de pintura para lograr sombreados realistas?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Naha anjeun nganggo lapisan cet ipis pikeun ngiuhan sacara réalistis?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Je, unatumia tabaka nyembamba za rangi kuweka kivuli kihalisi?</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Använder du tunna lager färg för att få en realistisk nyans?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Gumagamit ka ba ng maninipis na layer ng pintura para lilim nang makatotohanan?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யதார்த்தமாக நிழலிட நீங்கள் மெல்லிய அடுக்கு வண்ணப்பூச்சுகளைப் பயன்படுத்துகிறீர்களா?</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คุณกำลังใช้สีชั้นบางๆ เพื่อลงเงาให้ดูสมจริงหรือเปล่า?</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Gerçekçi gölgelendirme yapmak için ince boya katmanları mı kullanıyorsunuz?</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Ви використовуєте тонкі шари фарби, щоб реалістично затінити?</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کیا آپ حقیقت پسندانہ سایہ کرنے کے لیے پینٹ کی پتلی پرتیں استعمال کر رہے ہیں؟</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Bạn có sử dụng lớp sơn mỏng để tạo bóng một cách chân thực không?</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a7df185f26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a7df185f2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a7df185f26_0_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a7df185f2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a7881694f9_0_40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a7881694f9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a7881694f9_0_47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a7881694f9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a7881694f9_0_53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a7881694f9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a7881694f9_0_55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a7881694f9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a7881694f9_0_67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a7881694f9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9f985f3b3e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9f985f3b3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Every work-in-progress photo counts towards your goal-setting mark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Çdo foto në proces pune llogaritet drejt vendosjes së qëllimit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እያንዳንዱ በሂደት ላይ ያለ ፎቶ ወደ ግብ ማቀናበሪያ ምልክትዎ ይቆጠራል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 صورة قيد التنفيذ تُحتسب ضمن هدفك المحدد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ընթացիկ լուսանկար կարևոր է ձեր նպատակին հասնելու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 treball en curs compta per a la teva marca d'objectius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每张正在制作的照片都计入你的目标设定分数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Elke foto die nog in ontwikkeling is, telt mee voor het behalen van je doelstelling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عکس در حال انجام، در راستای هدف تعیین‌شده‌ی شما محسوب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Chaque photo en cours de réalisation compte pour votre objectif de définition d'objectifs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Jedes Work-in-Progress-Foto zählt zu Ihrer Zielsetzungsnote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ચાલુ કાર્યનો ફોટો તમારા ધ્યેય-નિર્માણમાં ગણાય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कार्य-प्रगति फ़ोटो आपके लक्ष्य-निर्धारण चिह्न में गिनी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Ogni foto in lavorazione conta per il raggiungimento del tuo obiettivo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作業中の写真はすべて目標達成にカウントされます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모든 사진은 목표 설정에 반영됩니다.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wêneyek di xebata berdewam de ji bo destnîşankirina armanca we tê hesibandin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Setiap foto yang sedang dalam proses dikira dalam tanda penetapan matlamat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 പുരോഗമിക്കുന്ന ഓരോ ഫോട്ടോയും നിങ്ങളുടെ ലക്ഷ്യ നിർണ്ണയ മാർക്കിലേക്ക് കണക്കാക്കും.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प्रगतिमा रहेको तस्बिरले तपाईंको लक्ष्य निर्धारणमा योगदान पुर्‍याउँछ।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کار روان عکس ستاسو د هدف ټاکلو لپاره حساب کیږي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do trabalho em andamento conta para sua meta de definição de metas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ਕੰਮ-ਅਧੀਨ ਫੋਟੋ ਤੁਹਾਡੇ ਟੀਚੇ ਨੂੰ ਪੂਰਾ ਕਰਨ ਲਈ ਗਿਣੀ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Каждая фотография в процессе работы учитывается при постановке цели.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Свака фотографија у току рада доприноси вашем циљу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kasta oo shaqada ku jira wuxuu ku xisaabtamayaa calaamadda yool-dejinta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del trabajo en progreso cuenta para alcanzar tu objetivo.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Saban poto anu nuju lumangsung diitung kana tanda netepkeun tujuan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Kila picha inayoendelea inahesabiwa katika alama yako ya kuweka lengo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Varje foto av pågående arbete räknas mot ditt målsättningsbetyg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bawat work-in-progress na larawan ay binibilang sa iyong marka sa pagtatakda ng layunin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செயல்பாட்டில் உள்ள புகைப்படமும் உங்கள் இலக்கை நிர்ணயிக்கும் குறியை நோக்கி கணக்கிடப்படும்.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รูปถ่ายทุกรูปที่ยังอยู่ระหว่างดำเนินการจะนับรวมในการตั้งเป้าหมายของคุณ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aşamasındaki her fotoğraf, hedef belirleme hedefinize ulaşmanıza katkıda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Кожне фото в процесі роботи зараховується для досягнення вашої мети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کام جاری تصویر کا شمار آپ کے ہدف کے تعین کے نشان میں ہوتا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Mỗi bức ảnh đang trong quá trình thực hiện đều được tính vào mục tiêu bạn đặt 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cb7c699f29_0_1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cb7c699f2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9d41fa564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9d41fa56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9d41fa5643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9d41fa564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1a81dd1195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1a81dd119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1b027b6057_0_31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11b027b6057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1039138477e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103913847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039138477e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039138477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01b5c1b133_0_3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01b5c1b133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5b63f15899_0_137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and Post-impressionism: What do you do when technology threatens your job?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Impresionizmi dhe Post-impresionizmi: Çfarë bëni kur teknologjia kërcënon punën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እና Post-impressionism፡- ቴክኖሎጂ ስራህን ሲያስፈራራ ምን ታደርጋለህ?</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الانطباعية وما بعد الانطباعية: ماذا تفعل عندما تهدد التكنولوجيا وظيفتك؟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Իմպրեսիոնիզմ և հետիմպրեսիոնիզմ. Ի՞նչ եք անում, երբ տեխնոլոգիան սպառնում է ձեր աշխատանքին: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Impressionisme i postimpressionisme: què fas quan la tecnologia amenaça la teva feina?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印象派和后印象派：当科技威胁到你的工作时你会怎么做？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Impressionisme en postimpressionisme: wat doe je als technologie je baan bedreigt?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امپرسیونیسم و پست امپرسیونیسم: وقتی فناوری شغل شما را تهدید می کند چه می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Impressionnisme et post-impressionnisme : que faites-vous lorsque la technologie menace votre travail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Impressionismus und Postimpressionismus: Was tun Sie, wenn die Technologie Ihren Arbeitsplatz bedroht?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ઇમ્પ્રેશનિઝમ અને પોસ્ટ-ઇમ્પ્રેશનિઝમ: જ્યારે ટેક્નોલોજી તમારી નોકરીને જોખમમાં મૂકે ત્યારે તમે શું કરશો?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प्रभाववाद और उत्तर-प्रभाववाद: जब प्रौद्योगिकी आपकी नौकरी के लिए खतरा बन जाती है तो आप क्या करते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Impressionismo e postimpressionismo: cosa fare quando la tecnologia minaccia il tuo lavoro?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印象派とポスト印象派: テクノロジーが仕事を脅かすとき、どうしますか?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인상주의와 후기인상주의: 기술이 당신의 직업을 위협할 때 어떻게 하시나요?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û Post-impressionism: Dema ku teknolojî karê we tehdîd dike hûn çi dikin?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Impresionisme dan Pasca-impresionisme: Apakah yang anda lakukan apabila teknologi mengancam pekerjaan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ഇംപ്രഷനിസവും പോസ്റ്റ്-ഇംപ്രഷനിസവും: സാങ്കേതികവിദ്യ നിങ്ങളുടെ ജോലിയെ ഭീഷണിപ്പെടുത്തുമ്പോൾ നിങ്ങൾ എന്തുചെയ്യും?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प्रभाववाद र पोस्ट-इम्प्रेशनिज्म: टेक्नोलोजीले तपाइँको जागिरलाई धम्की दिँदा तपाइँ के गर्नुहुन्छ?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تاثریت او پوسټ تاثریت: تاسو څه کوئ کله چې ټیکنالوژي ستاسو دنده ګواښي؟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Impressionismo e pós-impressionismo: o que você faz quando a tecnologia ameaça seu trabalho?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ਪ੍ਰਭਾਵਵਾਦ ਅਤੇ ਪੋਸਟ-ਪ੍ਰਭਾਵਵਾਦ: ਜਦੋਂ ਤਕਨਾਲੋਜੀ ਤੁਹਾਡੀ ਨੌਕਰੀ ਨੂੰ ਖਤਰੇ ਵਿੱਚ ਪਾਉਂਦੀ ਹੈ ਤਾਂ ਤੁਸੀਂ ਕੀ ਕਰਦੇ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Импрессионизм и постимпрессионизм: что делать, когда технологии ставят под угрозу вашу работу?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Импресионизам и постимпресионизам: Шта радите када технологија угрози ваш посао?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iyo Post-impressionism: Maxaad qabataa marka tignoolajiyada ay khatar geliso shaqadaada?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Impresionismo y postimpresionismo: ¿Qué haces cuando la tecnología amenaza tu trabajo?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Impresionisme sareng Post-impresionisme: Naon anu anjeun laksanakeun nalika téknologi ngancam padamelan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na Post-impressionism: Unafanya nini wakati teknolojia inatishia kazi yako?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och postimpressionism: Vad gör du när tekniken hotar ditt jobb?</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Impresyonismo at Post-impresyonismo: Ano ang gagawin mo kapag ang teknolohiya ay nagbabanta sa iyong trabaho?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இம்ப்ரெஷனிசம் மற்றும் பிந்தைய இம்ப்ரெஷனிசம்: தொழில்நுட்பம் உங்கள் வேலையை அச்சுறுத்தும் போது நீங்கள் என்ன செய்வீர்கள்?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ลัทธิประทับใจและหลังลัทธิประทับใจ: คุณทำอย่างไรเมื่อคุณเทคโนโลยีคุกคามงานของคุณ?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Empresyonizm ve Post-empresyonizm: Teknoloji işinizi tehdit ettiğinde ne yaparsınız?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Імпресіонізм і постімпресіонізм: що ви робите, коли технології загрожують вашій роботі?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تاثریت اور پوسٹ امپریشنزم: جب ٹیکنالوجی آپ کے کام کو خطرہ لاحق ہو تو آپ کیا کرتے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phái ấn tượng và hậu ấn tượng: Bạn làm gì khi công nghệ đe dọa công việc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51" name="Google Shape;351;g25b63f15899_0_13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5b63f15899_0_80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barok: Diego Velázquez, Las Meninas, 1656. Artemisia Gentileschi, Judith Preheading Holofernes, shek.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ባሮክ አርት፡ ዲዬጎ ቬላዝኬዝ፣ ላስ ሜኒናስ፣ 1656. አርቴሚሲያ Gentileschi፣ ጁዲት ራስ መቁረጥ ሆሎፈርነስ፣ ሐ. 1614-20 እ.ኤ.አ</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الباروكي: دييغو فيلاسكيز، لاس مينيناس، 1656. أرتميسيا جينتيليسكي، جوديث تقطع رأس هولوفرنيس، ج.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Բարոկկո արվեստ. Դիեգո Վելասկես, Լաս Մենինաս, 1656. Արտեմիսիա Ջենտիլեսկի, Ջուդիթ Գլխատող Հոլոֆեռնես, ք. 1614-20 թթ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barroc: Diego Velázquez, Las Meninas, 1656. Artemisia Gentileschi, Judith decapitant 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巴洛克艺术：迭戈·委拉斯开兹，《宫娥》，1656 年。阿尔泰米西娅·真蒂莱斯基，朱迪思斩首霍洛弗尼，c.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Barokke kunst: Diego Velázquez, Las Meninas, 1656. Artemisia Gentileschi, Judith onthoofdt Holofernes, ca. 1614-1620</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باروک: دیگو ولاسکز، لاس منیناس، 1656. Artemisia Gentileschi، Judith Heheading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baroque : Diego Velázquez, Les Ménines, 1656. Artemisia Gentileschi, Judith décapitant Holopherne, v.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Barockkunst: Diego Velázquez, Las Meninas, 1656. Artemisia Gentileschi, Judith enthauptet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બેરોક આર્ટ: ડિએગો વેલાઝક્વેઝ, લાસ મેનિનાસ, 1656. આર્ટેમિસિયા જેન્ટીલેસ્કી, જુડિથ શિરચ્છેદ હોલોફર્નેસ, 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कला: डिएगो वेलाज़क्वेज़, लास मेनिनास, 1656। आर्टेमिसिया जेंटिल्स्की, जूडिथ बीहेडिंग होलोफर्नेस, 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barocca: Diego Velázquez, Las Meninas, 1656. Artemisia Gentileschi, Giuditta che decapita Oloferne, ca.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バロック美術：ディエゴ・ベラスケス、ラス・メニーナス、1656年。アルテミシア・ジェンティレスキ、ホロフェルネスの斬首ジュディス、1656年頃。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바로크 미술: 디에고 벨라스케스, 라스 메니나스, 1656년. 아르테미시아 젠틸레스키, 홀로페르네스의 목을 자르는 유디트,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Barok: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Baroque: Diego Velázquez, Las Meninas, 1656. Artemisia Gentileschi, Judith Memancung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ബറോക്ക് ആർട്ട്: ഡീഗോ വെലാസ്ക്വസ്, ലാസ് മെനിനാസ്, 1656. ആർട്ടെമിസിയ ജെൻ്റിലേഷി, ജൂഡിത്ത് ശിരഛേദം ഹോളോഫെർണസ്, 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कला: डिएगो भेलाज्क्वेज, लास मेनिनास, 1656। आर्टेमिसिया जेन्टिलेची, जुडिथ हेडिंग होलोफर्नेस, सी। १६१४-२०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هنر: Diego Velázquez، Las Meninas، 1656. Artemisia Gentileschi، Judith 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Barroca: Diego Velázquez, Las Meninas, 1656. Artemisia Gentileschi, Judith Decapitando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ਬਾਰੋਕ ਆਰਟ: ਡਿਏਗੋ ਵੇਲਾਜ਼ਕੁਏਜ਼, ਲਾਸ ਮੇਨਿਨਾਸ, 1656. ਆਰਟੇਮੀਸੀਆ ਜੇਨਟੀਲੇਸਚੀ, ਜੂਡਿਥ ਸਿਰ ਕਲਮ ਕਰਨਾ ਹੋਲੋਫਰਨੇਸ, 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Искусство барокко: Диего Веласкес, «Менины», 1656. Артемизия Джентилески, Юдифь, обезглавливающая Олоферна, ок.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Барокна уметност: Дијего Веласкез, Лас Менинас, 1656. Артемизија Ђентилески, Јудита одсецање главе Олоферну, в.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Farshaxanka Baroque: Diego Velázquez, Las Meninas, 1656. Artemisia Gentileschi, Judith Madax-goynta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Barroco: Diego Velázquez, Las Meninas, 1656. Artemisia Gentileschi, Judith decapitando 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Baroque: Diego Velázquez, Las Meninas, 1656. Artemisia Gentileschi, Judith Pancung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Baroque: Diego Velazquez,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Barockkonst: Diego Velázquez, Las Meninas, 1656. Artemisia Gentileschi, Judith halshugger Holofernes, ca.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பரோக் கலை: டியாகோ வெலாஸ்குவேஸ், லாஸ் மெனினாஸ், 1656. ஆர்ட்டெமிசியா ஜென்டிலேச்சி, ஜூடித் தலை துண்டித்தல் ஹோலோஃபெர்னஸ், சி.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ศิลปะบาโรก: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Barok Sanatı: Diego Velázquez, Las Meninas, 1656. Artemisia Gentileschi, Judith Holofernes'in Kafasını Kesiyor,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Мистецтво бароко: Дієго Веласкес, «Меніни», 1656 р. Артемізія Джентілескі, Юдіф, яка обезголовлює Олоферна, бл. 1614-20</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Baroque: Diego Velázquez, Las Meninas, 1656. Artemisia Gentileschi, Judith chặt đầu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58" name="Google Shape;358;g25b63f15899_0_8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5b63f15899_0_97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romantik dhe neoklasik: Jacques-Louis David, Betimi i Horatii, 1784. Francisco Goya, Tretë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ሮማንቲክ እና ኒዮክላሲካል አርት፡ ዣክ-ሉዊስ ዴቪድ፣ የሆራቲ መሃላ፣ 1784. ፍራንሲስኮ ጎያ፣ ግንቦት 1808፣ 1814 ሶስተኛ።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الرومانسي والفن الكلاسيكي الجديد: جاك لويس ديفيد، قسم هوراتي، 1784. فرانسيسكو غويا، الثالث من مايو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Ռոմանտիկ և նեոկլասիկական արվեստ. Ժակ-Լուի Դավիդ, Հորատիների երդումը, 1784: Ֆրանցիսկո Գոյա, 1808 թվականի մայիսի երրորդը, 1814 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romàntic i neoclàssic: Jacques-Louis David, El jurament dels Horacis, 1784. Francisco Goya, El tres de maig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浪漫主义和新古典主义艺术：雅克·路易·大卫，《贺拉斯兄弟之誓》，1784 年。弗朗西斯科·戈雅，《1808 年 5 月 3 日》，1814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en neoklassieke kunst: Jacques-Louis David, De eed van de Horatii, 1784. Francisco Goya, Derde mei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رمانتیک و نئوکلاسیک: ژاک لوئیس دیوید، سوگند هوراتی ها، 1784. فرانسیسکو گویا، سوم می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romantique et néoclassique : Jacques-Louis David, Le Serment des Horaces, 1784. Francisco Goya, Le Trois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und neoklassische Kunst: Jacques-Louis David, Der Schwur der Horatier, 1784. Francisco Goya, Der 3.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રોમેન્ટિક અને નિયોક્લાસિકલ આર્ટ: જેક્સ-લુઈસ ડેવિડ, ધ ઓથ ઓફ ધ હોરાટી, 1784. ફ્રાન્સિસ્કો ગોયા, ધ થર્ડ ઓફ 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रोमांटिक और नवशास्त्रीय कला: जैक्स-लुई डेविड, द ओथ ऑफ द होराटिए, 1784. फ्रांसिस्को गोया, द थर्ड ऑफ मई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romantica e neoclassica: Jacques-Louis David, Il giuramento degli Orazi, 1784. Francisco Goya, Il 3 maggio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ロマン主義と新古典主義の芸術：ジャック＝ルイ・ダヴィッド、『ホラティウス兄弟の誓い』、1784年。フランシスコ・ゴヤ、『1808年5月3日』、1814年。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낭만주의와 신고전주의 미술: 자크 루이 다비드의 호라티우스 형제의 맹세, 1784년. 프란시스코 고야의 1808년 5월 3일, 1814년.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Romantîk û Neoklasîk: Jacques-Louis David, Sonda Horatii, 1784. Francisco Goya, Sêyemîn Gulan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Romantik dan Neoklasik: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റൊമാൻ്റിക് ആൻ്റ് നിയോക്ലാസിക്കൽ ആർട്ട്: ജാക്ക്-ലൂയിസ് ഡേവിഡ്, ദി ഓത്ത് ഓഫ് ദി ഹൊറാറ്റി, 1784. ഫ്രാൻസിസ്കോ ഗോയ, 1808 മെയ് മൂന്നാം തീയതി,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रोमान्टिक र नियोक्लासिकल कला: ज्याक-लुइस डेभिड, होराटीको शपथ, 1784। फ्रान्सिस्को गोया, मे 1808 को तेस्रो,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رومانتيک او نوي کلاسيک هنر: جاک لوئس ډيويډ، د هوراتي حلف، 1784. فرانسيسکو ګويا، د می 1808، 1814 دریمه.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romântica e neoclássica: Jacques-Louis David, O juramento dos Horácios, 1784. Francisco Goya, Três de maio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ਰੋਮਾਂਟਿਕ ਅਤੇ ਨਿਓਕਲਾਸੀਕਲ ਆਰਟ: ਜੈਕ-ਲੁਈਸ ਡੇਵਿਡ, ਦ ਓਥ ਆਫ਼ ਦ ਹੋਰਾਟੀ, 1784. ਫ੍ਰਾਂਸਿਸਕੋ ਗੋਯਾ, ਮਈ 1808 ਦਾ ਤੀਜਾ,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Романтическое и неоклассическое искусство: Жак-Луи Давид, «Клятва Горациев», 1784. Франсиско Гойя, «Третье мая 1808 года»,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Романтична и неокласична уметност: Жак-Луј Давид, Заклетва Хорацијевих, 1784. Франциско Гоја, Трећи мај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 Romantic iyo Neoclassical: Jacques-Louis David, Dhaarta Horatii, 1784. Francisco Goya, Saddexaad ee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romántico y neoclásico: Jacques-Louis David, El juramento de los Horacios, 1784. Francisco Goya, El 3 de mayo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Romantis sareng Neoklasik: Jacques-Louis David, Sumpah Horatii, 1784. Francisco Goya, Katilu Méi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Kimapenzi na Neoclassical: Jacques-Louis David, Kiapo cha Horatii, 1784. Francisco Goya, Tatu ya Mei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Romantisk och nyklassisk konst: Jacques-Louis David, Horatiernas ed, 1784. Francisco Goya, den tredje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காதல் மற்றும் நியோகிளாசிக்கல் கலை: ஜாக்-லூயிஸ் டேவிட், தி ஓத் ஆஃப் தி ஹொராட்டி, 1784. பிரான்சிஸ்கோ கோயா, தி மூன்றாம் 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ศิลปะโรแมนติกและนีโอคลาสสิก: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Romantik ve Neoklasik Sanat: Jacques-Louis David, Horatii'lerin Yemini, 1784. Francisco Goya, 3 Mayıs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Романтичне та неокласичне мистецтво: Жак-Луї Давид, Клятва Горацій, 1784. Франсиско Гойя, Третє травня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رومانٹک اور نو کلاسیکل آرٹ: جیک لوئس ڈیوڈ، دی اوتھ آف دی ہوراٹی، 1784۔ فرانسسکو گویا، مئی 1808 کا تیسرا،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lãng mạn và tân cổ điển: Jacques-Louis David, Lời thề của Horatii, 1784. Francisco Goya, Ngày 3 tháng 5 năm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70" name="Google Shape;370;g25b63f15899_0_9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5b63f15899_0_10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19th Century Masters:  Katsushika Hokusai, The Great Wave off Kanagawa, 1823-29. Vincent van Gogh, The Starry Night, 1889. Oil on canvas,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19th Century Masters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Mjeshtrat e shekullit të 19-të: Katsushika Hokusai, Vala e Madhe nga Kanagawa, 1823-29. Vincent van Gogh, The Starry Night, 1889. Vaj në pëlhurë, 73,7 × 92,1 cm, Muzeu i Artit Modern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የ19ኛው ክፍለ ዘመን ሊቃውንት፡ ካትሱሺካ ሆኩሳይ፣ ታላቁ ማዕበል በካናጋዋ፣ 1823-29 ቪንሰንት ቫን ጎግ ፣ ስታርሪ ምሽት ፣ 1889 ዘይት በሸራ ፣ 73.7 × 92.1 ሴ.ሜ ፣ የዘመናዊ አርት ሙዚየም (ኤምኤምኤ) ፣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أساتذة القرن التاسع عشر: كاتسوشيكا هوكوساي، "الموجة العظيمة قبالة كاناغاوا"، ١٨٢٣-١٨٢٩. فنسنت فان جوخ، "الليلة المرصعة بالنجوم"، ١٨٨٩. زيت على قماش، ٧٣.٧ × ٩٢.١ سم، متحف الفن الحديث (MOMA)، نيويورك.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19-րդ դարի վարպետներ. Կացուշիկա Հոկուսայ, Կանագավայի մեծ ալիքը, 1823-29: Վինսենթ վան Գոգ, Աստղային գիշեր, 1889. Կտավ յուղաներկ, 73,7 × 92,1 սմ, Ժամանակակից արվեստի թանգարան (MOMA), Նյու Յորք։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Mestres del segle XIX: Katsushika Hokusai, La gran onada de Kanagawa, 1823-29. Vincent van Gogh, La nit estrellada, 1889. Oli sobre tela,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十九世纪大师：葛饰北斋，《神奈川冲浪里》，1823-29年。文森特·梵高，《星夜》，1889年。布面油画，73.7 × 92.1厘米，纽约现代艺术博物馆（MOMA）。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Meesters uit de 19e eeuw: Katsushika Hokusai, De grote golf bij Kanagawa, 1823-1829. Vincent van Gogh, De sterrennacht, 1889. Olieverf op doek, 73,7 × 92,1 cm, Museum of Modern Art (MOMA),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استادان قرن نوزدهم: کاتسوشیکا هوکوسای، موج بزرگ کاناگاوا، 1823-29. ونسان ون گوگ، شب پرستاره، 1889. رنگ روغن روی بوم، 73.7 × 92.1 سانتی متر، موزه هنر مدرن (MOMA)، نیویورک.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Maîtres du XIXe siècle : Katsushika Hokusai, La Grande Vague de Kanagawa, 1823-1829. Vincent van Gogh, La Nuit étoilée, 1889. Huile sur toile,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Meister des 19. Jahrhunderts: Katsushika Hokusai, Die große Welle vor Kanagawa, 1823–29. Vincent van Gogh, Die Sternennacht, 1889. Öl auf Leinwand,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19મી સદીના માસ્ટર્સ: કાત્સુશિકા હોકુસાઈ, કાનાગાવાના ધ ગ્રેટ વેવ, 1823-29. વિન્સેન્ટ વેન ગો, ધ સ્ટેરી નાઇટ, 1889. કેનવાસ પર તેલ, 73.7 × 92.1 સે.મી., મ્યુઝિયમ ઓફ મોડર્ન આર્ટ (MOMA), એનવાય.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19वीं सदी के उस्ताद: कात्सुशिका होकुसाई, द ग्रेट वेव ऑफ़ कानागावा, 1823-29. विन्सेंट वैन गॉग, द स्टारी नाइट, 1889. कैनवास पर तैलचित्र, 73.7 × 92.1 सेमी., आधुनिक कला संग्रहालय (MOMA), न्यूयॉर्क.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Maestri del XIX secolo: Katsushika Hokusai, La grande onda di Kanagawa, 1823-29. Vincent van Gogh, La notte stellata, 1889. Olio su tela,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19世紀の巨匠たち：葛飾北斎《神奈川沖浪裏》（1823-29年）。フィンセント・ファン・ゴッホ《星月夜》（1889年）。油彩・カンヴァス、73.7×92.1cm、ニューヨーク近代美術館（MOMA）、ニューヨーク。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19세기 거장들: 가쓰시카 호쿠사이, 가나가와 앞바다의 높은 파도, 1823-29. 빈센트 반 고흐, 별이 빛나는 밤, 1889. 캔버스에 유채, 73.7 × 92.1cm, 뉴욕 현대 미술관(MOMA), 뉴욕.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Mamosteyên Sedsala 19-an: Katsushika Hokusai, Pêla Mezin a Kanagawa, 1823-29. Vincent van Gogh, Şeva Stêrk, 1889. Rûn li ser cawa, 73,7 × 92,1 cm, Muzeya Hunera Nûjen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Sarjana Abad ke-19: Katsushika Hokusai, The Great Wave off Kanagawa, 1823-29. Vincent van Gogh, The Starry Night, 1889. Minyak di atas kanvas, 73.7 × 92.1 cm, Muzium Seni Moden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19-ആം നൂറ്റാണ്ടിലെ മാസ്റ്റേഴ്സ്: കത്സുഷിക ഹൊകുസായി, കനഗാവയിൽ നിന്നുള്ള ഗ്രേറ്റ് വേവ്, 1823-29. വിൻസെൻ്റ് വാൻ ഗോഗ്, ദി സ്റ്റാറി നൈറ്റ്, 1889. ഓയിൽ ഓൺ ക്യാൻവാസ്, 73.7 × 92.1 സെ.മീ, മ്യൂസിയം ഓഫ് മോഡേൺ ആർട്ട്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औं शताब्दीका मास्टर्स: कात्सुशिका होकुसाई, कानागावाबाट ठूलो लहर, 1823-29। भिन्सेन्ट भ्यान गग, द स्टाररी नाइट, १८८९। क्यानभासमा तेल, ७३.७ × ९२.१ सेमी, म्युजियम अफ मोडर्न आर्ट (MOMA),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19 پیړۍ ماسټران: کاتسوشیکا هوکوسای، د کانګاوا څخه لوی څپې، 1823-29. وینسنټ وان ګوګ، د ستوري شپه، 1889. تیل په کینوس کې، 73.7 × 92.1 سانتي متره، د عصري هنر میوزیم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Mestres do século XIX: Katsushika Hokusai, A Grande Onda de Kanagawa, 1823-29. Vincent van Gogh, A Noite Estrelada, 1889. Óleo sobre tela, 73,7 × 92,1 cm, Museu de Arte Moderna (MOMA), Nova York.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19ਵੀਂ ਸਦੀ ਦੇ ਮਾਸਟਰਜ਼: ਕਟਸੁਸ਼ਿਕਾ ਹੋਕੁਸਾਈ, ਦ ਗ੍ਰੇਟ ਵੇਵ ਆਫ ਕਾਨਾਗਾਵਾ, 1823-29। ਵਿਨਸੇਂਟ ਵੈਨ ਗੌਗ, ਦ ਸਟਾਰਰੀ ਨਾਈਟ, 1889. ਤੇਲ 'ਤੇ ਕੈਨਵਸ, 73.7 × 92.1 ਸੈਂਟੀਮੀਟਰ, ਮਿਊਜ਼ੀਅਮ ਆਫ਼ ਮਾਡਰਨ ਆਰਟ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Мастера XIX века: Кацусика Хокусай, «Большая волна в Канагаве», 1823–1829. Винсент Ван Гог, «Звёздная ночь», 1889. Холст, масло, 73,7 × 92,1 см, Музей современного искусства (MOMA), Нью-Йорк.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Мајстори 19. века: Кацушика Хокусаи, Велики талас код Канагаве, 1823-29. Винцент ван Гогх, Звездана ноћ, 1889. Уље на платну, 73,7 × 92,1 цм, Музеј модерне уметности (МОМА), НИ.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Masters qarnigii 19aad: Katsushika Hokusai, Wave Great off Kanagawa, 1823-29. Vincent van Gogh, The Starry Night, 1889. Saliida canvas, 73.7 × 92.1 cm, Matxafka Farshaxanka Casriga ah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Maestros del siglo XIX: Katsushika Hokusai, La gran ola de Kanagawa, 1823-29. Vincent van Gogh, La noche estrellada, 1889. Óleo sobre lienzo, 73,7 × 92,1 cm, Museo de Arte Moderno (MOMA), Nueva York.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Masters Abad ka-19: Katsushika Hokusai, The Great Wave off Kanagawa, 1823-29. Vincent van Gogh, The Starry Night, 1889. Minyak dina kanvas, 73,7 × 92,1 cm, Museum of Art Modern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Mastaa wa Karne ya 19: Katsushika Hokusai, The Great Wave off Kanagawa, 1823-29. Vincent van Gogh, Usiku wa Nyota, 1889. Mafuta kwenye turubai, 73.7 × 92.1 cm, Makumbusho ya Sanaa ya Kisasa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1800-talsmästare: Katsushika Hokusai, Den stora vågen utanför Kanagawa, 1823-29. Vincent van Gogh, The Starry Night, 1889. Olja på duk,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19th Century Masters: Katsushika Hokusai, The Great Wave off Kanagawa, 1823-29. Vincent van Gogh, The Starry Night, 1889. Oil on canvas, 73.7 × 92.1 cm, Museum of Modern Art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ஆம் நூற்றாண்டு மாஸ்டர்கள்: கட்சுஷிகா ஹோகுசாய், கனகாவாவின் பெரும் அலை, 1823-29. வின்சென்ட் வான் கோ, தி ஸ்டாரி நைட், 1889. ஆயில் ஆன் கேன்வாஸ், 73.7 × 92.1 செ.மீ., மியூசியம் ஆஃப் மாடர்ன் ஆர்ட்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ผลงานของปรมาจารย์แห่งศตวรรษที่ 19: คัตสึชิกะ โฮคุไซ, คลื่นยักษ์นอกชายฝั่งคานางาวะ, 1823-29. วินเซนต์ แวนโก๊ะ, ราตรีประดับดาว, 1889. สีน้ำมันบนผ้าใบ 73.7 × 92.1 ซม. พิพิธภัณฑ์ศิลปะสมัยใหม่ (MOMA) นิวยอร์ก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Yüzyıl Ustaları: Katsushika Hokusai, Kanagawa Açıklarında Büyük Dalga, 1823-29. Vincent van Gogh, Yıldızlı Gece, 1889. Tuval üzerine yağlıboya, 73,7 × 92,1 cm, Modern Sanat Müzesi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Майстри 19-го століття: Кацусіка Хокусай, Велика хвиля біля Канагави, 1823-29. Вінсент Ван Гог, Зоряна ніч, 1889. Полотно, олія, 73,7 × 92,1 см, Музей сучасного мистецтва (MOMA), Нью-Йорк.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19 ویں صدی کے ماسٹرز: کاتسوشیکا ہوکوسائی، کناگاوا سے عظیم لہر، 1823-29۔ ونسنٹ وین گوگ، دی اسٹاری نائٹ، 1889۔ کینوس پر تیل، 73.7 × 92.1 سینٹی میٹر، میوزیم آف ماڈرن آرٹ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bậc thầy thế kỷ 19: Katsushika Hokusai, Sóng lớn ngoài khơi Kanagawa, 1823-29. Vincent van Gogh, Đêm đầy sao, 1889. Sơn dầu trên vải, 73,7 × 92,1 cm, Bảo tàng Nghệ thuật Hiện đại (MOMA),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82" name="Google Shape;382;g25b63f15899_0_10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fbb5d025f6_0_28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View from the Window at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Pamje nga dritarja në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ኒሴፎር ኒኢፕሴ፣ በላ ግራስ ላይ ካለው መስኮት እይታ፣ 1826</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نيسفور نيبس، منظر من النافذة في لا جراس،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Նիսիֆոր Նիեպս, «Տեսարան Լա Գրայի պատուհանից»,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Nicéphore Niépce, Vista des de la finestra a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尼埃普斯，《拉格拉斯窗外风景》，1826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Uitzicht vanuit het raam bij La Gras, 1826</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نیسفور نیپس، منظره از پنجره در لا گراس، ۱۸۲۶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Nicéphore Niépce, Vue de la fenêtre à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Blick aus dem Fenster in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નાઇસફોર નિપ્સ, લા ગ્રાસ ખાતે બારીમાંથી દૃશ્ય, ૧૮૨૬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नाइसफोर नीप्स, ला ग्रास की खिड़की से दृश्य,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Vista dalla finestra a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ニセフォール・ニエプス『ラ・グラスの窓からの眺め』1826年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니세포르 니에프스, 라 그라스의 창문에서 본 풍경,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Dîmen ji pencereyê li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Pemandangan dari Tingkap di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നൈസ്ഫോർ നീപ്സ്, ലാ ഗ്രാസിലെ വിൻഡോയിൽ നിന്നുള്ള കാഴ്ച,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नाइसफोर निप्से, ला ग्रासको झ्यालबाट दृश्य, १८२६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نیسفور نیپس، د لا ګراس له کړکۍ څخه لید، ۱۸۲۶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Nicéforo Niepce, Vista da janela de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ਨਾਈਸਫੋਰ ਨੀਪਸ, ਲਾ ਗ੍ਰਾਸ ਵਿਖੇ ਖਿੜਕੀ ਤੋਂ ਦ੍ਰਿਸ਼,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Нисефор Ньепс, «Вид из окна в Ла Гра», 1826 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Нисефор Нијепс, Поглед са прозора у Ла Грасу,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Ka eeg Daaqadda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Nicéforo Niepce, Vista desde la ventana de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Témbongkeun tina Jandéla di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Mtazamo kutoka kwa Dirisha huko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Utsikt från fönstret vid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Tanawin mula sa Bintana sa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நைஸ்ஃபோர் நீப்ஸ், லா கிராஸில் உள்ள ஜன்னலிலிருந்து காட்சி,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มุมมองจากหน้าต่างที่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La Gras Penceresinden Görünüm,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Нісефор Ньєпс, «Вид з вікна в Ла-Гра», 1826</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La Gras میں ونڈو سے دیکھیں،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Nicephore Niepce, Cảnh nhìn từ cửa sổ ở La Gras, 1826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
        <p:nvSpPr>
          <p:cNvPr id="394" name="Google Shape;394;gfbb5d025f6_0_2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5b63f15899_0_12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5b63f15899_0_1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and Post-impressionism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Impresionizmi dhe Post-impresionizmi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እና Post-impressionism</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الانطباعية وما بعد الانطباعية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Իմպրեսիոնիզմ և հետիմպրեսիոնիզմ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Impressionisme i postimpressionisme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印象派和后印象派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Impressionisme en postimpressionisme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امپرسیونیسم و پست امپرسیونیسم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Impressionnisme et post-impressionnisme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Impressionismus und Postimpressionismus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પ્રભાવવાદ અને પોસ્ટ-ઇમ્પ્રેશનિઝમ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प्रभाववाद और उत्तर-प्रभाववाद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Impressionismo e postimpressionismo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印象派とポスト印象派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인상주의와 후기인상주의</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û Post-impressionism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Impresionisme dan Pasca-impresionisme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ഇംപ്രഷനിസവും പോസ്റ്റ്-ഇംപ്രഷനിസവും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प्रभाववाद र पोस्ट-इम्प्रेशनवाद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امپریشنیزم او پوسټ امپریشنیزم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Impressionismo e Pós-impressionismo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ਪ੍ਰਭਾਵਵਾਦ ਅਤੇ ਪੋਸਟ-ਪ੍ਰਭਾਵਵਾਦ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Импрессионизм и постимпрессионизм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Импресионизам и постимпресионизам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iyo Post-impressionism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Impresionismo y postimpresionismo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jeung Post-impresionisme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na Post-impressionism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och postimpressionism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Impresyonismo at Post-impresyonismo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இம்ப்ரெஷனிசம் மற்றும் பிந்தைய இம்ப்ரெஷனிசம்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อิมเพรสชันนิสม์และโพสต์อิมเพรสชันนิสม์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Empresyonizm ve Post-empresyonizm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Імпресіонізм і постімпресіонізм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تاثریت اور پوسٹ امپریشنزم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Chủ nghĩa ấn tượng và hậu ấn tượng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fbb5d025f6_0_29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Oil on canvas,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Vaj në pëlhurë,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(ኢምፕሬሽን, የፀሐይ መውጫ), 1872. በሸራ ላይ ዘይት, 48 × 63 ሴ.ሜ, ሙሴ ማርሞታን ሞኔት, ፓሪስ.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كلود مونيه، الانطباع، الشمس المشرقة (الانطباع، شروق الشمس)، 1872. زيت على قماش، 48 × 63 سم، متحف مارموتان مونيه، باريس.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Յուղը կտավի վրա, 48 × 63 սմ, Musée Marmottan Monet, Փարիզ: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Oli sobre tela, 48 × 63 cm, Musée Marmottan Monet, París.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克劳德·莫奈，《印象，日出》，1872 年。布面油画，48 × 63 厘米，莫奈博物馆，巴黎。</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(Impressie, Zonsopgang), 1872. Olieverf op doek, 48 x 63 cm, Musée Marmottan Monet, Parijs.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کلود مونه، Impression، soleil levant (Impression، طلوع خورشید)، 1872. رنگ روغن روی بوم، 48 × 63 سانتی متر، Musée Marmottan Monet، پاریس.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1872. Huile sur toile,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Sonnenaufgang), 1872. Öl auf Leinwand,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ક્લાઉડ મોનેટ, ઇમ્પ્રેશન, સોલેઇલ લેવન્ટ (ઇમ્પ્રેશન, સનરાઇઝ), 1872. કેનવાસ પર તેલ, 48 × 63 સે.મી., મ્યુઝી માર્મોટન મોનેટ, પેરિસ.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इंप्रेशन, सोलिल लेवेंट (इंप्रेशन, सनराइज), 1872। कैनवास पर तेल, 48 × 63 सेमी, मुसी मर्मोटन मोनेट, पेरिस।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Olio su tela, 48 × 63 cm, Musée Marmottan Monet, Parigi.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クロード・モネ、印象、ソレイユ・レヴァン（印象、日の出）、1872年。キャンバスに油彩、48 × 63 cm、マルモッタン・モネ美術館、パリ。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클로드 모네, 인상, 솔레이 레방(인상, 일출), 1872년. 캔버스에 유채, 48 × 63cm, 파리 마르모탕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Rûn li ser cawa, 48 × 63 cm, Musée Marmottan Monet, Parîs.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Minyak pada kanvas,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ക്ലോഡ് മോനെറ്റ്, ഇംപ്രഷൻ, സോലെയിൽ ലെവൻ്റ് (ഇംപ്രഷൻ, സൺറൈസ്), 1872. ഓയിൽ ഓൺ ക്യാൻവാസ്, 48 × 63 സെ.മീ, മ്യൂസി മാർമോട്ടൻ മോനെറ്റ്, പാരീസ്.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इम्प्रेशन, सोलिल लेभेन्ट (इम्प्रेशन, सनराइज), १८७२। क्यानभासमा तेल, ४८ × ६३ सेमी, म्युसे मार्मोटन मोनेट, पेरिस।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Oil on canvas,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Impressão, soleil levant (Impressão, Nascer do sol), 1872. Óleo sobre tela,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ਕਲੌਡ ਮੋਨੇਟ, ਇਮਪ੍ਰੈਸ਼ਨ, ਸੋਲੀਲ ਲੇਵੈਂਟ (ਇਮਪ੍ਰੇਸ਼ਨ, ਸਨਰਾਈਜ਼), 1872. ਕੈਨਵਸ ਉੱਤੇ ਤੇਲ, 48 × 63 ਸੈਂਟੀਮੀਟਰ, ਮਿਊਸੀ ਮਾਰਮੋਟਨ ਮੋਨੇਟ, ਪੈਰਿਸ।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Impression, Soleil levant (Впечатление, Восход солнца), 1872. Холст, масло, 48 × 63 см, Музей Мармоттан Моне, Париж.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Импресија, солеил левант (Утисак, излазак сунца), 1872. Уље на платну, 48 × 63 цм, Мусее Мармоттан Монет, Париз.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Saliid shiraac,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(Impresión, Amanecer), 1872. Óleo sobre lienzo, 48 × 63 cm, Musée Marmottan Monet, París.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Minyak dina kanvas,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Mafuta kwenye turubai,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Olja på duk,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Oil on canvas,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கிளாட் மோனெட், இம்ப்ரெஷன், சோலைல் லெவன்ட் (இம்ப்ரெஷன், சன்ரைஸ்), 1872. கேன்வாஸில் எண்ணெய், 48 × 63 செ.மீ., மியூஸி மர்மோட்டன் மோனெட், பாரிஸ்.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สีน้ำมันบนผ้าใบ, 48 × 63 ซม., Musée Marmottan Monet, ปารีส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İzlenim, soleil levant (İzlenim, Gün Doğumu), 1872. Tuval üzerine yağlıboya,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Impression, soleil levant (Враження, Схід сонця), 1872. Полотно, олія, 48 × 63 см, Musée Marmottan Monet, Париж.</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 soleil levant (impression, Sunrise), 1872. Oil on canvas,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Impression,soleil levant (Impression, Sunrise), 1872. Sơn dầu trên canvas, 48 ​​× 63 cm, Musée Marmottan Monet,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
        <p:nvSpPr>
          <p:cNvPr id="411" name="Google Shape;411;gfbb5d025f6_0_2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5b63f15899_0_147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Oil on canvas,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Vaj në pëlhurë, 89,5 × 100,3 cm, Muzeu i Arteve të Bukura,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ዘይት በሸራ, 89.5 × 100.3 ሴ.ሜ, የኪነጥበብ ሙዚየም, ቦስተን.</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كلود مونيه، زنابق الماء، 1905. زيت على قماش، 89.5 × 100.3 سم، متحف الفنون الجميلة، بوسطن.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Կլոդ Մոնե, Ջրաշուշաններ, 1905. Կտավ յուղաներկ, 89,5 × 100,3 սմ, Կերպարվեստի թանգարան, Բոստոն։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Nenúfars, 1905. Oli sobre tela, 89,5 × 100,3 cm, Museu de Belles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克劳德·莫奈，《睡莲》，1905 年。布面油画，89.5 × 100.3 厘米，波士顿美术博物馆。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Waterlelies, 1905. Olieverf op doek, 89,5 × 100,3 cm, Museum of Fine Arts, Boston.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کلود مونه، نیلوفرهای آبی، 1905. رنگ روغن روی بوم، 89.5 × 100.3 سانتی متر، موزه هنرهای زیبا، بوستون.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Nymphéas, 1905. Huile sur toile,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Seerosen, 1905. Öl auf Leinwand,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ક્લાઉડ મોનેટ, વોટર લિલીઝ, 1905. કેનવાસ પર તેલ, 89.5 × 100.3 સે.મી., લલિત કલા સંગ્રહાલય, બોસ્ટન.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वाटर लिलीज़, 1905. कैनवास पर तेल, 89.5 × 100.3 सेमी, ललित कला संग्रहालय, बोस्टन।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Ninfee, 1905. Olio su tela,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クロード・モネ『睡蓮』、1905年。キャンバスに油彩、89.5 × 100.3 cm、ボストン美術館。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클로드 모네, 수련, 1905년. 캔버스에 유채, 89.5 × 100.3cm, 보스턴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Rûn li ser cawa, 89,5 × 100,3 cm, Muzeya Hunerên Bedew,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Minyak di atas kanvas, 89.5 × 100.3 cm, Muzium Seni Halus,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ക്ലോഡ് മോനെറ്റ്, വാട്ടർ ലില്ലീസ്, 1905. ഓയിൽ ഓൺ കാൻവാസ്, 89.5 × 100.3 സെ.മീ, മ്യൂസിയം ഓഫ് ഫൈൻ ആർട്സ്, ബോസ്റ്റൺ.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वाटर लिली, 1905। क्यानभासमा तेल, 89.5 × 100.3 सेमी, ललित कला संग्रहालय, बोस्टन।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Oil on canvas, 89.5 × 100.3 cm، د ښکلو هنرونو میوزیم، بوسټن.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Nenúfares, 1905. Óleo sobre tela, 89,5 × 100,3 cm, Museu de Belas Artes de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ਕਲਾਉਡ ਮੋਨੇਟ, ਵਾਟਰ ਲਿਲੀਜ਼, 1905. ਕੈਨਵਸ ਉੱਤੇ ਤੇਲ, 89.5 × 100.3 ਸੈਂਟੀਮੀਟਰ, ਫਾਈਨ ਆਰਟਸ ਦਾ ਅਜਾਇਬ ਘਰ, ਬੋਸਟਨ।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Водяные лилии, 1905. Холст, масло, 89,5 × 100,3 см, Музей изящных искусств, Бостон.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Локвањи, 1905. Уље на платну, 89,5 × 100,3 цм, Музеј лепих уметности, Бостон.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Saliida shiraac, 89.5 × 100.3 cm, Matxafka Farshaxanka Fine,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Nenúfares, 1905. Óleo sobre lienzo, 89,5 × 100,3 cm, Museo de Bellas Artes,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Lilies Cai, 1905. Minyak dina kanvas,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Maji ya Maua, 1905. Mafuta kwenye turubai, 89.5 × 100.3 cm, Makumbusho ya Sanaa Nzuri,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Näckrosor, 1905. Olja på duk,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Langis sa canvas,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கிளாட் மோனெட், வாட்டர் லில்லிஸ், 1905. ஆயில் ஆன் கேன்வாஸ், 89.5 × 100.3 செ.மீ., மியூசியம் ஆஃப் ஃபைன் ஆர்ட்ஸ், பாஸ்டன்.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ดอกบัวสาย, 1905 สีน้ำมันบนผ้าใบ 89.5 × 100.3 ซม. พิพิธภัณฑ์ศิลปะ บอสตัน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Nilüferler, 1905. Tuval üzerine yağlıboya, 89,5 × 100,3 cm, Boston Güzel Sanatlar Müzesi.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Водяні лілії, 1905. Полотно, олія, 89,5 × 100,3 см, Музей образотворчих мистецтв, Бостон.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کلاڈ مونیٹ، واٹر للیز، 1905۔ کینوس پر تیل، 89.5 × 100.3 سینٹی میٹر، میوزیم آف فائن آرٹس، بوسٹن۔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Hoa súng, 1905. Sơn dầu trên vải, 89,5 × 100,3 cm, Bảo tàng Mỹ thuật,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17" name="Google Shape;417;g25b63f15899_0_14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fbb5d025f6_0_30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many water lilies! Monet was in love with the light of the natural world.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Kaq shumë zambakë uji! Moneti ishte i dashuruar me dritën e botës natyrore.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በጣም ብዙ የውሃ አበቦች! ሞኔት ከተፈጥሮ አለም ብርሃን ጋር ፍቅር ነበረው።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كم من زنابق الماء! كان مونيه مغرمًا بنور الطبيعة.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Այնքան շատ ջրաշուշաններ։ Մոնեն սիրահարված էր բնության լույսին։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Tants nenúfars! Monet estava enamorat de la llum del món natural.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这么多睡莲！莫奈爱上了自然界的光芒。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Zoveel waterlelies! Monet was verliefd op het licht van de natuur.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چه نیلوفرهای آبی! مونه عاشق نور دنیای طبیعی بود.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Tant de nénuphars ! Monet adorait la lumière de la nature.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viele Seerosen! Monet war in das Licht der Natur verliebt.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આટલા બધા વોટર લિલી! મોનેટને કુદરતી દુનિયાના પ્રકાશનો ખૂબ જ પ્રેમ હતો.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इतनी सारी जल-कुमुदिनियाँ! मोनेट को प्राकृतिक दुनिया की रोशनी से प्यार 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Quante ninfee! Monet era innamorato della luce della natura.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睡蓮がいっぱい！モネは自然界の光を愛していました。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수련이 정말 많네요! 모네는 자연의 빛에 푹 빠졌어요.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Ewqas gulên avê! Monet ji ronahiya cîhana xwezayî hez dikir.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Begitu banyak teratai! Monet jatuh cinta dengan cahaya alam semula jadi.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എത്രയെത്ര വാട്ടർ ലില്ലികൾ! മോനെ പ്രകൃതിയുടെ വെളിച്ചത്തെ സ്നേഹിച്ചിരുന്നു.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यति धेरै पानी लिलीहरू! मोनेट प्राकृतिक संसारको प्रकाशसँग प्रेममा थिए।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دومره ډېر ګلان! مونټ د طبیعي نړۍ له رڼا سره مینه درلوده.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Tantos nenúfares! Monet era apaixonado pela luz do mundo natural.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ਇੰਨੇ ਸਾਰੇ ਪਾਣੀ ਦੇ ਫੁੱਲ! ਮੋਨੇਟ ਨੂੰ ਕੁਦਰਤੀ ਸੰਸਾਰ ਦੀ ਰੌਸ਼ਨੀ ਨਾਲ ਪਿਆਰ 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Столько кувшинок! Моне был влюблён в свет природы.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Толико локвања! Моне је био заљубљен у светлост природног света.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Ubax biyood oo aad u badan! Monet waxay jeclaatay iftiinka dunida dabiiciga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¡Cuántos nenúfares! Monet estaba enamorado de la luz de la naturaleza.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Seueur lilies cai! Monet resep kana cahaya alam dunya.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Mayungiyungi mengi ya maji! Monet alikuwa akipenda nuru ya ulimwengu wa asili.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många näckrosor! Monet var förälskad i naturens ljus.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daming water lily! Si Monet ay umiibig sa liwanag ng natural na mundo.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எத்தனை நீர் அல்லிகள்! மோனெட் இயற்கை உலகின் ஒளியைக் காதலித்தார்.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ดอกบัวเยอะมาก! โมเนต์หลงรักแสงสว่างของโลกธรรมชาติ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 kadar çok nilüfer! Monet doğanın ışığına aşıktı.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Стільки водяних лілій! Моне був закоханий у світло природи.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اتنی واٹر للی! مونیٹ کو قدرتی دنیا کی روشنی سے پیار تھا۔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Quá nhiều hoa súng! Monet say mê ánh sáng của thế giới tự nhiên.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
        <p:nvSpPr>
          <p:cNvPr id="424" name="Google Shape;424;gfbb5d025f6_0_3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fbb5d025f6_0_3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Reflections of Clouds on the Water-Lily Pond, c. 1920. Oil on canvas, 200 × 1,276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Reflektime të Reve në Pellgun e Zambakëve të Ujit, rreth vitit 1920. Vaj mbi kanavacë, 200 × 1,276 cm, Muzeu i Artit Modern,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ክላውድ ሞኔት፣ በውሃ-ሊሊ ኩሬ ላይ ያሉ የደመና ነጸብራቆች፣ ​​ሐ. 1920. ዘይት በሸራ, 200 × 1,276 ሴ.ሜ, የዘመናዊ ጥበብ ሙዚየም,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كلود مونيه، انعكاسات السحب على بركة زنابق الماء، حوالي عام ١٩٢٠. زيت على قماش، ٢٠٠ × ١٢٧٦ سم، متحف الفن الحديث، نيويورك.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Կլոդ Մոնե, Ամպերի արտացոլանքները ջրաշուշանների լճակի վրա, մոտ 1920թ.: Յուղաներկ կտավի վրա, 200 × 1276 սմ, Ժամանակակից արվեստի թանգարան, Նյու Յորք: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Reflexos de núvols a l'estany de nenúfars, c. 1920. Oli sobre tela, 200 × 1.276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克劳德·莫奈，《睡莲池上的云影》，约1920年。布面油画，200 × 1,276厘米，纽约现代艺术博物馆。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Weerspiegelingen van wolken in de vijver met waterlelies, ca. 1920. Olieverf op doek, 200 × 1.276 cm, Museum of Modern Art,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کلود مونه، انعکاس ابرها در برکه نیلوفرهای آبی، حدود ۱۹۲۰. رنگ روغن روی بوم، ۲۰۰ × ۱۲۷۶ سانتی‌متر، موزه هنر مدرن، نیویورک.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Reflets de nuages ​​sur le bassin aux nymphéas, vers 1920. Huile sur toile, 200 × 1 276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Wolkenspiegelungen auf dem Seerosenteich, ca. 1920. Öl auf Leinwand, 200 × 1.276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ક્લાઉડ મોનેટ, વોટર-લિલી પોન્ડ પર વાદળોના પ્રતિબિંબ, આશરે ૧૯૨૦. કેનવાસ પર તેલ, ૨૦૦ × ૧,૨૭૬ સે.મી., મ્યુઝિયમ ઓફ મોર્ડન આર્ટ, એનવાય.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वाटर-लिली तालाब पर बादलों का प्रतिबिंब, लगभग 1920. कैनवास पर तेल चित्र, 200 × 1,276 सेमी, आधुनिक कला संग्रहालय, न्यूयॉर्क।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Riflessi di nuvole sullo stagno delle ninfee, c. 1920. Olio su tela, 200 × 1.276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クロード・モネ『睡蓮の池の雲の反射』、1920年頃。キャンバスに油彩、200 × 1,276 cm、ニューヨーク近代美術館。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클로드 모네, 수련 연못에 비친 구름, 1920년경. 캔버스에 유채, 200×1,276cm, 뉴욕 현대 미술관 소장.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Reflections of Ewr on the Water-Lily Pond, c. 1920. Rûn li ser kanavayê, 200 × 1,276 cm, Muzexaneya Hunerê ya Modern,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Pantulan Awan di Kolam Teratai Air, c. 1920. Minyak di atas kanvas, 200 × 1,276 cm, Muzium Seni Moden,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ക്ലോഡ് മോനെ, വാട്ടർ-ലില്ലി കുളത്തിലെ മേഘങ്ങളുടെ പ്രതിഫലനങ്ങൾ, ഏകദേശം 1920. കാൻവാസിലെ എണ്ണച്ചായ, 200 × 1,276 സെ.മീ, മ്യൂസിയം ഓഫ് മോഡേൺ ആർട്ട്, ന്യൂയോർക്ക്.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पानी-लिली पोखरीमा बादलहरूको प्रतिबिम्ब, लगभग १९२०। क्यानभासमा तेल, २०० × १,२७६ सेमी, आधुनिक कला संग्रहालय, NY।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کلاډ مونیټ، د اوبو په حوض کې د ورېځو انعکاس، نږدې ۱۹۲۰. په کینوس باندې تیل، ۲۰۰ × ۱،۲۷۶ سانتي متره، د عصري هنر موزیم، نیویارک.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Reflexos de nuvens no lago de nenúfares, c. 1920. Óleo sobre tela, 200 × 1.276 cm, Museu de Arte Moderna, Nova York.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ਕਲੌਡ ਮੋਨੇਟ, ਵਾਟਰ-ਲਿਲੀ ਤਲਾਅ 'ਤੇ ਬੱਦਲਾਂ ਦੇ ਪ੍ਰਤੀਬਿੰਬ, ਲਗਭਗ 1920। ਕੈਨਵਸ 'ਤੇ ਤੇਲ, 200 × 1,276 ਸੈਂਟੀਮੀਟਰ, ਆਧੁਨਿਕ ਕਲਾ ਦਾ ਅਜਾਇਬ ਘਰ,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«Отражения облаков на пруду с кувшинками», около 1920 г. Холст, масло, 200 × 1276 см, Музей современного искусства, Нью-Йорк.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Одрази облака на језеру са локвањима, око 1920. Уље на платну, 200 × 1.276 цм, Музеј модерне уметности, Њујорк.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Milicsiga Daruuraha ee Balliga Biyaha-Lily, c. 1920. Saliida shiraac, 200 × 1,276 cm, Matxafka Farshaxanka Casriga ah,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Reflejos de nubes en el estanque de nenúfares, c. 1920. Óleo sobre lienzo, 200 × 1276 cm, Museo de Arte Moderno, Nueva York.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Reflections of Awan on Water-Lily Pond, c. 1920. Minyak dina kanvas, 200 × 1.276 cm, Museum of Art Modern,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Tafakari ya Mawingu kwenye Bwawa la Maji-Lily, c. 1920. Mafuta kwenye turubai, 200 × 1,276 cm, Makumbusho ya Sanaa ya Kisasa,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Molnreflektioner vid näckrosdammen, ca 1920. Olja på duk, 200 × 1 276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Reflections of Clouds on the Water-Lily Pond, c. 1920. Langis sa canvas, 200 × 1,276 cm, Museum of Modern Art,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கிளாட் மோனெட், நீர் அல்லி குளத்தில் மேகங்களின் பிரதிபலிப்புகள், சுமார் 1920. கேன்வாஸில் எண்ணெய் ஓவியம், 200 × 1,276 செ.மீ., நவீன கலை அருங்காட்சியகம்,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ภาพสะท้อนของเมฆบนบ่อน้ำดอกบัว ราวปี 1920 สีน้ำมันบนผ้าใบ 200 × 1,276 ซม. พิพิธภัณฑ์ศิลปะสมัยใหม่ นิวยอร์ก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Nilüfer Havuzundaki Bulutların Yansımaları, yaklaşık 1920. Tuval üzerine yağlıboya, 200 × 1.276 cm, Modern Sanat Müzesi,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«Відблиски хмар на ставку з лататтям», бл. 1920. Олія на полотні, 200 × 1276 см, Музей сучасного мистецтва, Нью-Йорк.</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Reflections of Clouds on the Water-lily Pond, c. 1920. کینوس پر تیل، 200 × 1,276 سینٹی میٹر، میوزیم آف ماڈرن آرٹ، نیو یارک۔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Phản chiếu của những đám mây trên ao súng, khoảng năm 1920. Sơn dầu trên vải, 200 × 1.276 cm, Bảo tàng Nghệ thuật Hiện đại, NY.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
        <p:nvSpPr>
          <p:cNvPr id="440" name="Google Shape;440;gfbb5d025f6_0_3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5b63f15899_0_15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Oil on canvas,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Vaj në pëlhurë, 89,5 × 100,3 cm, Muzeu i Arteve të Bukura,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ዘይት በሸራ, 89.5 × 100.3 ሴ.ሜ, የኪነጥበብ ሙዚየም, ቦስተን.</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كلود مونيه، زنابق الماء، 1905. زيت على قماش، 89.5 × 100.3 سم، متحف الفنون الجميلة، بوسطن.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Կլոդ Մոնե, Ջրաշուշաններ, 1905. Կտավ յուղաներկ, 89,5 × 100,3 սմ, Կերպարվեստի թանգարան, Բոստոն։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Nenúfars, 1905. Oli sobre tela, 89,5 × 100,3 cm, Museu de Belles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克劳德·莫奈，《睡莲》，1905 年。布面油画，89.5 × 100.3 厘米，波士顿美术博物馆。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Waterlelies, 1905. Olieverf op doek, 89,5 × 100,3 cm, Museum of Fine Arts, Boston.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کلود مونه، نیلوفرهای آبی، 1905. رنگ روغن روی بوم، 89.5 × 100.3 سانتی متر، موزه هنرهای زیبا، بوستون.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Nymphéas, 1905. Huile sur toile,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Seerosen, 1905. Öl auf Leinwand,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ક્લાઉડ મોનેટ, વોટર લિલીઝ, 1905. કેનવાસ પર તેલ, 89.5 × 100.3 સે.મી., લલિત કલા સંગ્રહાલય, બોસ્ટન.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वाटर लिलीज़, 1905. कैनवास पर तेल, 89.5 × 100.3 सेमी, ललित कला संग्रहालय, बोस्टन।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Ninfee, 1905. Olio su tela,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クロード・モネ『睡蓮』、1905年。キャンバスに油彩、89.5 × 100.3 cm、ボストン美術館。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클로드 모네, 수련, 1905년. 캔버스에 유채, 89.5 × 100.3cm, 보스턴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Rûn li ser cawa, 89,5 × 100,3 cm, Muzeya Hunerên Bedew,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Minyak di atas kanvas, 89.5 × 100.3 cm, Muzium Seni Halus,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ക്ലോഡ് മോനെറ്റ്, വാട്ടർ ലില്ലീസ്, 1905. ഓയിൽ ഓൺ കാൻവാസ്, 89.5 × 100.3 സെ.മീ, മ്യൂസിയം ഓഫ് ഫൈൻ ആർട്സ്, ബോസ്റ്റൺ.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क्लाउड मोनेट, वाटर लिली, 1905। क्यानभासमा तेल, 89.5 × 100.3 सेमी, ललित कला संग्रहालय, बोस्टन।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Oil on canvas, 89.5 × 100.3 cm، د ښکلو هنرونو میوزیم، بوسټن.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Nenúfares, 1905. Óleo sobre tela, 89,5 × 100,3 cm, Museu de Belas Artes de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ਕਲਾਉਡ ਮੋਨੇਟ, ਵਾਟਰ ਲਿਲੀਜ਼, 1905. ਕੈਨਵਸ ਉੱਤੇ ਤੇਲ, 89.5 × 100.3 ਸੈਂਟੀਮੀਟਰ, ਫਾਈਨ ਆਰਟਸ ਦਾ ਅਜਾਇਬ ਘਰ, ਬੋਸਟਨ।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Водяные лилии, 1905. Холст, масло, 89,5 × 100,3 см, Музей изящных искусств, Бостон.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Локвањи, 1905. Уље на платну, 89,5 × 100,3 цм, Музеј лепих уметности, Бостон.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Saliida shiraac, 89.5 × 100.3 cm, Matxafka Farshaxanka Fine,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Nenúfares, 1905. Óleo sobre lienzo, 89,5 × 100,3 cm, Museo de Bellas Artes,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Lilies Cai, 1905. Minyak dina kanvas,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Maji ya Maua, 1905. Mafuta kwenye turubai, 89.5 × 100.3 cm, Makumbusho ya Sanaa Nzuri,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Näckrosor, 1905. Olja på duk,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Water Lilies, 1905. Langis sa canvas, 89.5 × 100.3 cm, Museum of Fine Arts,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கிளாட் மோனெட், வாட்டர் லில்லிஸ், 1905. ஆயில் ஆன் கேன்வாஸ், 89.5 × 100.3 செ.மீ., மியூசியம் ஆஃப் ஃபைன் ஆர்ட்ஸ், பாஸ்டன்.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ดอกบัวสาย, 1905 สีน้ำมันบนผ้าใบ 89.5 × 100.3 ซม. พิพิธภัณฑ์ศิลปะ บอสตัน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Nilüferler, 1905. Tuval üzerine yağlıboya, 89,5 × 100,3 cm, Boston Güzel Sanatlar Müzesi.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Клод Моне, Водяні лілії, 1905. Полотно, олія, 89,5 × 100,3 см, Музей образотворчих мистецтв, Бостон.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کلاڈ مونیٹ، واٹر للیز، 1905۔ کینوس پر تیل، 89.5 × 100.3 سینٹی میٹر، میوزیم آف فائن آرٹس، بوسٹن۔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Claude Monet, Hoa súng, 1905. Sơn dầu trên vải, 89,5 × 100,3 cm, Bảo tàng Mỹ thuật, Boston.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46" name="Google Shape;446;g25b63f15899_0_15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38dd2bc9cd_0_1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38dd2bc9cd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with a pigeon on his head, and his wife Alice, Venice, Italy,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Moneti me një pëllumb në kokë dhe gruaja e tij Alice, Venecia, Itali,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ሞኔት በራሱ ላይ እርግብን እና ሚስቱ አሊስ, ቬኒስ, ጣሊያን, 1908</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مونيه مع حمامة على رأسه وزوجته أليس، البندقية، إيطاليا،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Մոնեն՝ գլխին աղավնիով և նրա կինը՝ Ալիսը, Վենետիկ, Իտալիա, 1908թ.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amb un colom al cap i la seva dona Alice, Venècia, Itàlia,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莫奈头上有一只鸽子，他和他的妻子爱丽丝，意大利威尼斯，1908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met een duif op zijn hoofd en zijn vrouw Alice, Venetië, Italië, 1908</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مونه با کبوتری روی سرش، و همسرش آلیس، ونیز، ایتالیا، ۱۹۰۸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avec un pigeon sur la tête et sa femme Alice, Venise, Italie,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mit einer Taube auf dem Kopf und seiner Frau Alice, Venedig, Italien,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માથા પર કબૂતર સાથે મોનેટ અને તેની પત્ની એલિસ, વેનિસ, ઇટાલી, ૧૯૦૮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मोनेट अपने सिर पर कबूतर के साथ, और उनकी पत्नी ऐलिस, वेनिस, इटली,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con un piccione in testa e sua moglie Alice, Venezia, Italia,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鳩を頭に乗せたモネと妻アリス、ヴェネツィア、イタリア、1908年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머리에 비둘기를 얹은 모네와 그의 아내 앨리스, 이탈리아 베니스, 1908년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bi kevokekê li ser serê xwe, û jina wî Alice, Venedîk, Îtalya,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dengan burung merpati di kepalanya, dan isterinya Alice, Venice, Itali,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തലയിൽ ഒരു പ്രാവുമായി നിൽക്കുന്ന മോനെയും ഭാര്യ ആലീസും, വെനീസ്, ഇറ്റലി,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टाउकोमा परेवा बोकेका मोनेट र उनकी श्रीमती एलिस, भेनिस, इटाली, १९०८</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مونیټ په سر کوتره سره، او د هغه میرمن الیس، وینس، ایټالیا، ۱۹۰۸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com um pombo na cabeça e sua esposa Alice, Veneza, Itália,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ਮੋਨੇਟ ਆਪਣੇ ਸਿਰ 'ਤੇ ਕਬੂਤਰ ਨਾਲ, ਅਤੇ ਉਸਦੀ ਪਤਨੀ ਐਲਿਸ, ਵੇਨਿਸ, ਇਟਲੀ,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Моне с голубем на голове и его жена Алиса, Венеция, Италия, 1908 год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Моне са голубом на глави и његова жена Алиса, Венеција, Италија,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oo xamaam madaxiisa saaran, iyo xaaskiisa Alice, Venice, Italy,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con una paloma en la cabeza y su esposa Alicia, Venecia, Italia,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kalawan japati dina sirah na, jeung pamajikanana Alice, Venice, Italia,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akiwa na njiwa kichwani, na mke wake Alice, Venice, Italia,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med en duva på huvudet och hans fru Alice, Venedig, Italien,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Monet na may kalapati sa kanyang ulo, at ang kanyang asawang si Alice, Venice, Italy,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தலையில் புறாவுடன் மோனெட், மற்றும் அவரது மனைவி ஆலிஸ், வெனிஸ், இத்தாலி,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โมเนต์กับนกพิราบบนหัวและอลิซ ภรรยาของเขา เวนิส อิตาลี พ.ศ. 2451</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Başında bir güvercinle Monet ve eşi Alice, Venedik, İtalya,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Моне з голубом на голові та його дружина Аліса, Венеція, Італія, 1908</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مونیٹ اپنے سر پر کبوتر کے ساتھ، اور اس کی بیوی ایلس، وینس، اٹلی،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Monet với một chú chim bồ câu trên đầu và vợ ông là Alice, Venice, Ý, năm 1908</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5b63f15899_0_15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 Sunday Afternoon on the Island of La Grande Jatte, 1884–86. Oil on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Një pasdite e së dielës në ishullin La Grande Jatte, 1884–1886. Vaj në kanavacë, 207,6 × 308 cm, Instituti i Artit të Çikagos.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ጆርጅስ-ፒየር ሱራት፣ 1884–86 በላ ግራንዴ ጃቴ ደሴት ላይ አንድ እሁድ ከሰአት በሸራ ላይ ዘይት, 207.6 × 308 ሴ.ሜ, የቺካጎ የሥነ ጥበብ ተቋም.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بيير سورا، ظهيرة أحد في جزيرة لا غراند جات، ١٨٨٤-١٨٨٦. زيت على قماش، ٢٠٧٫٦ × ٣٠٨ سم، معهد شيكاغو للفنون.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Ժորժ-Պիեռ Սեուրատ, Կիրակի կեսօր Լա Գրանդե Ժատ կղզում, 1884–86: Յուղը կտավի վրա, 207,6 × 308 սմ, Չիկագոյի արվեստի ինստիտուտ: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tarda de diumenge a l'illa de La Grande Jatte, 1884–86. Oli sobre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乔治·皮埃尔·修拉，《大碗岛的星期天下午》，1884–86年。布面油画，207.6 × 308厘米，芝加哥艺术学院藏。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Een zondagmiddag op het eiland La Grande Jatte, 1884-1886. Olieverf op doek, 207,6 × 308 cm, Art Institute of Chicago.</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ژرژ پیر سورات، یک بعد از ظهر یکشنبه در جزیره لا گراند ژات، 1884–1886. رنگ روغن روی بوم، 207.6 × 308 سانتی متر، موسسه هنر شیکاگو.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 dimanche après-midi à l'île de la Grande Jatte, 1884-1886. Huile sur toile,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Ein Sonntagnachmittag auf der Insel La Grande Jatte, 1884–1886. Öl auf Leinwand,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જ્યોર્જ-પિયર સેઉરાટ, લા ગ્રાન્ડે જટ્ટેના ટાપુ પર રવિવારની બપોરે, 1884–86. કેનવાસ પર તેલ, 207.6 × 308 સે.મી., શિકાગોની કલા સંસ્થા.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सेरात, ला ग्रांडे जट्टे द्वीप पर एक रविवार की दोपहर, 1884–86। कैनवास पर तैलचित्र, 207.6 × 308 सेमी, शिकागो कला संस्थान।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domenica pomeriggio sull'isola della Grande Jatte, 1884–86. Olio su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ジョルジュ＝ピエール・スーラ『グランド・ジャット島の日曜日の午後』、1884年～1886年。油彩・カンヴァス、207.6×308cm、シカゴ美術館蔵。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조르주 피에르 쇠라, 그랑자트 섬의 일요일 오후, 1884–86. 캔버스에 유채, 207.6 × 308cm, 시카고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Piştî nîvroya Yekşemê li Girava La Grande Jatte, 1884–86. Rûn li ser cawa, 207,6 × 308 cm, Enstîtuya Hunerê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Petang Ahad di Pulau La Grande Jatte, 1884–86. Minyak di atas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ജോർജസ്-പിയറി സെയൂററ്റ്, ലാ ഗ്രാൻഡെ ജാറ്റെ ദ്വീപിലെ ഒരു ഞായറാഴ്ച ഉച്ചതിരിഞ്ഞ്, 1884-86. കാൻവാസിൽ എണ്ണ, 207.6 × 308 സെ.മീ, ആർട്ട് ഇൻസ്റ്റിറ്റ്യൂട്ട് ഓഫ് ചിക്കാഗോ.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ला ग्रान्डे जट्टेको टापुमा आइतबार दिउँसो, 1884-86। क्यानभासमा तेल, २०७.६ × ३०८ सेमी, शिकागोको कला संस्थान।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جورجس پییر سیورات، د یکشنبې ماسپښین د لا ګرانډ جاټ په ټاپو کې، 1884-86. په کینوس کې تیل، 207.6 × 308 سانتي متره، د شیکاګو د هنر انسټیټیوټ.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Uma tarde de domingo na ilha de La Grande Jatte, 1884-1886. Óleo sobre tela,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ਜੌਰਜਸ-ਪੀਅਰੇ ਸਿਊਰਾਟ, ਲਾ ਗ੍ਰਾਂਡੇ ਜੱਟ ਦੇ ਟਾਪੂ 'ਤੇ ਐਤਵਾਰ ਦੀ ਦੁਪਹਿਰ, 1884-86। ਕੈਨਵਸ 'ਤੇ ਤੇਲ, 207.6 × 308 ਸੈਂਟੀਮੀਟਰ, ਸ਼ਿਕਾਗੋ ਦਾ ਆਰਟ ਇੰਸਟੀਚਿਊਟ।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Жорж-Пьер Сёра, «Воскресный день на острове Гранд-Жатт», 1884–1886 гг. Холст, масло, 207,6 × 308 см, Чикагский институт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Георгес-Пиерре Сеурат, Недељно поподне на острву Ла Гранде Јатте, 1884–86. Уље на платну, 207,6 × 308 цм, Уметнички институт у Чикагу.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Galab Axad ah oo ku taal Jasiiradda La Grande Jatte, 1884–86. Saliida shiraac, 207.6 × 308 cm, Machadka Farshaxanka ee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tarde dominical en la isla de La Grande Jatte, 1884-1886. Óleo sobre lienzo,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Sore Minggu di Pulo La Grande Jatte, 1884–86. Minyak dina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Alasiri ya Jumapili kwenye Kisiwa cha La Grande Jatte, 1884–86. Mafuta kwenye turubai, 207.6 × 308 cm, Taasisi ya Sanaa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En söndagseftermiddag på ön La Grande Jatte, 1884–86. Olja på duk,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Isang Linggo ng Hapon sa Isla ng La Grande Jatte, 1884–86. Langis sa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ஜார்ஜஸ்-பியர் சீராட், லா கிராண்டே ஜட் தீவில் ஒரு ஞாயிறு மதியம், 1884-86. கேன்வாஸில் எண்ணெய், 207.6 × 308 செ.மீ., சிகாகோ கலை நிறுவனம்.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จอร์จ-ปิแอร์ เซอราต์ บ่ายวันอาทิตย์บนเกาะลากร็องด์ฌัต ค.ศ. 1884–86 สีน้ำมันบนผ้าใบ 207.6 × 308 ซม. สถาบันศิลปะแห่งชิคาโก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La Grande Jatte Adası'nda Bir Pazar Öğleden Sonrası, 1884–86. Tuval üzerine yağlıboya, 207,6 × 308 cm, Chicago Sanat Enstitüsü.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Жорж-П'єр Сера, Недільний день на острові Ла-Гранд-Жатт, 1884–86. Полотно, олія, 207,6 × 308 см, Художній інститут Чикаго.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جارجز پیئر سیورٹ، لا گرانڈے جاٹے کے جزیرے پر اتوار کی دوپہر، 1884-86۔ کینوس پر تیل، 207.6 × 308 سینٹی میٹر، آرٹ انسٹی ٹیوٹ آف شکاگو۔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Một buổi chiều chủ nhật trên đảo La Grande Jatte, 1884–86. Sơn dầu trên vải, 207,6 × 308 cm, Viện Nghệ thuật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60" name="Google Shape;460;g25b63f15899_0_15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fbb5d025f6_0_3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 Sunday Afternoon on the Island of La Grande Jatte, 1884–86. Oil on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Një pasdite e së dielës në ishullin La Grande Jatte, 1884–86. Vaj mbi kanavacë, 207.6 × 308 cm, Instituti i Artit i Çikagos.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ጆርጅስ-ፒየር ሱራት፣ 1884–86 በላ ግራንዴ ጃቴ ደሴት ላይ አንድ እሁድ ከሰአት በሸራ ላይ ዘይት, 207.6 × 308 ሴ.ሜ, የቺካጎ የሥነ ጥበብ ተቋም.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بيير سورا، ظهيرة أحد في جزيرة لا غراند جات، ١٨٨٤-١٨٨٦. زيت على قماش، ٢٠٧٫٦ × ٣٠٨ سم، معهد شيكاغو للفنون.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Ժորժ-Պիեռ Սյորա, Կիրակի կեսօր Լա Գրանդ Ժատ կղզում, 1884–86։ Յուղաներկ կտավի վրա, 207.6 × 308 սմ, Չիկագոյի արվեստի ինստիտուտ։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tarda de diumenge a l'illa de La Grande Jatte, 1884–86. Oli sobre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乔治·皮埃尔·修拉，《大碗岛的星期天下午》，1884-86年。布面油画，207.6 × 308厘米，芝加哥艺术学院藏。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Een zondagmiddag op het eiland La Grande Jatte, 1884-1886. Olieverf op doek, 207,6 × 308 cm, Art Institute of Chicago.</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ژرژ-پیر سورا، بعدازظهر یکشنبه در جزیره گراند ژات، ۱۸۸۴-۱۸۸۶. رنگ روغن روی بوم، ۲۰۷.۶ × ۳۰۸ سانتی‌متر، مؤسسه هنر شیکاگو.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 dimanche après-midi à l'île de la Grande Jatte, 1884-1886. Huile sur toile,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Ein Sonntagnachmittag auf der Insel La Grande Jatte, 1884–1886. Öl auf Leinwand,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જ્યોર્જ-પિયર સેઉરાટ, લા ગ્રાન્ડે જાટ્ટે ટાપુ પર રવિવારની બપોર, ૧૮૮૪–૮૬. કેનવાસ પર તેલ, ૨૦૭.૬ × ૩૦૮ સે.મી., આર્ટ ઇન્સ્ટિટ્યૂટ ઓફ શિકાગો.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सेरात, ला ग्रांडे जट्टे द्वीप पर एक रविवार की दोपहर, 1884–86। कैनवास पर तैलचित्र, 207.6 × 308 सेमी, शिकागो कला संस्थान।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domenica pomeriggio sull'isola della Grande Jatte, 1884–86. Olio su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ジョルジュ＝ピエール・スーラ『グランド・ジャット島の日曜日の午後』、1884年～1886年。油彩・カンヴァス、207.6×308cm、シカゴ美術館蔵。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조르주 피에르 쇠라, 그랑자트 섬의 일요일 오후, 1884–86. 캔버스에 유채, 207.6 × 308cm, 시카고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Yekşema piştî nîvro li Girava La Grande Jatte, 1884–86. Rûn li ser kanavayê, 207.6 × 308 cm, Enstîtuya Hunerê ya Chicagoyê.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Petang Ahad di Pulau La Grande Jatte, 1884–86. Minyak di atas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ജോർജ്ജ്-പിയറി സ്യൂറാത്ത്, ലാ ഗ്രാൻഡെ ജാട്ടെ ദ്വീപിലെ ഒരു ഞായറാഴ്ച ഉച്ചതിരിഞ്ഞ്, 1884–86. കാൻവാസിൽ എണ്ണച്ചായ, 207.6 × 308 സെ.മീ, ആർട്ട് ഇൻസ്റ്റിറ്റ്യൂട്ട് ഓഫ് ചിക്കാഗോ.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सेउरात, ला ग्रान्डे जाट्टेको टापुमा आइतबार दिउँसो, १८८४–८६। क्यानभासमा तेल, २०७.६ × ३०८ सेमी, शिकागोको कला संस्थान।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جورجز-پییر سیورات، د لا ګرانډ جټ په ټاپو کې د یکشنبې ماسپښین، ۱۸۸۴-۸۶. په کینوس کې غوړ، ۲۰۷.۶ × ۳۰۸ سانتي متره، د شیکاګو د هنر انسټیټیوټ.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Uma Tarde de Domingo na Ilha de La Grande Jatte, 1884-1886. Óleo sobre tela,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ਜਾਰਜਸ-ਪੀਅਰੇ ਸਿਉਰਾਟ, ਲਾ ਗ੍ਰਾਂਡੇ ਜੱਟੇ ਦੇ ਟਾਪੂ 'ਤੇ ਇੱਕ ਐਤਵਾਰ ਦੀ ਦੁਪਹਿਰ, 1884–86। ਕੈਨਵਸ 'ਤੇ ਤੇਲ, 207.6 × 308 ਸੈਂਟੀਮੀਟਰ, ਆਰਟ ਇੰਸਟੀਚਿਊਟ ਆਫ਼ ਸ਼ਿਕਾਗੋ।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Жорж-Пьер Сёра, «Воскресный день на острове Гранд-Жатт», 1884–1886 гг. Холст, масло, 207,6 × 308 см, Чикагский институт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Жорж-Пјер Сера, Недељно поподне на острву Гранд Жат, 1884–86. Уље на платну, 207,6 × 308 цм, Уметнички институт у Чикагу.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Galab Axad ah oo ku taal Jasiiradda La Grande Jatte, 1884–86. Saliida shiraac, 207.6 × 308 cm, Machadka Farshaxanka ee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tarde dominical en la isla de La Grande Jatte, 1884-1886. Óleo sobre lienzo,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Sore Minggu di Pulo La Grande Jatte, 1884–86. Minyak dina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Alasiri ya Jumapili kwenye Kisiwa cha La Grande Jatte, 1884–86. Mafuta kwenye turubai, 207.6 × 308 cm, Taasisi ya Sanaa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En söndagseftermiddag på ön La Grande Jatte, 1884–86. Olja på duk,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Isang Linggo ng Hapon sa Isla ng La Grande Jatte, 1884–86. Langis sa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ஜார்ஜஸ்-பியர் சீராட், லா கிராண்டே ஜாட்டே தீவில் ஒரு ஞாயிற்றுக்கிழமை பிற்பகல், 1884–86. கேன்வாஸில் எண்ணெய் ஓவியம், 207.6 × 308 செ.மீ, சிகாகோ கலை நிறுவனம்.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จอร์จ-ปิแอร์ เซอราต์ บ่ายวันอาทิตย์บนเกาะลากร็องด์ฌัต ค.ศ. 1884–86 สีน้ำมันบนผ้าใบ 207.6 × 308 ซม. สถาบันศิลปะแห่งชิคาโก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La Grande Jatte Adası'nda Bir Pazar Öğleden Sonrası, 1884–86. Tuval üzerine yağlıboya, 207,6 × 308 cm, Chicago Sanat Enstitüsü.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Жорж-П'єр Сера, «Недільний день на острові Гранд-Жатт», 1884–86. Олія на полотні, 207,6 × 308 см, Художній інститут Чикаго.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جارجز پیئر سیورٹ، لا گرانڈے جاٹے کے جزیرے پر اتوار کی دوپہر، 1884-86۔ کینوس پر تیل، 207.6 × 308 سینٹی میٹر، آرٹ انسٹی ٹیوٹ آف شکاگو۔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Một buổi chiều chủ nhật trên đảo La Grande Jatte, 1884–86. Sơn dầu trên vải, 207,6 × 308 cm, Viện Nghệ thuật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466" name="Google Shape;466;gfbb5d025f6_0_3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fbb5d025f6_0_3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 Sunday Afternoon on the Island of La Grande Jatte, 1884–86. Oil on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Një pasdite e së dielës në ishullin La Grande Jatte, 1884–86. Vaj mbi kanavacë, 207.6 × 308 cm, Instituti i Artit i Çikagos.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ጆርጅስ-ፒየር ሱራት፣ 1884–86 በላ ግራንዴ ጃቴ ደሴት ላይ አንድ እሁድ ከሰአት በሸራ ላይ ዘይት, 207.6 × 308 ሴ.ሜ, የቺካጎ የሥነ ጥበብ ተቋም.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بيير سورا، ظهيرة أحد في جزيرة لا غراند جات، ١٨٨٤-١٨٨٦. زيت على قماش، ٢٠٧٫٦ × ٣٠٨ سم، معهد شيكاغو للفنون.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Ժորժ-Պիեռ Սյորա, Կիրակի կեսօր Լա Գրանդ Ժատ կղզում, 1884–86։ Յուղաներկ կտավի վրա, 207.6 × 308 սմ, Չիկագոյի արվեստի ինստիտուտ։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tarda de diumenge a l'illa de La Grande Jatte, 1884–86. Oli sobre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乔治·皮埃尔·修拉，《大碗岛的星期天下午》，1884-86年。布面油画，207.6 × 308厘米，芝加哥艺术学院藏。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Een zondagmiddag op het eiland La Grande Jatte, 1884-1886. Olieverf op doek, 207,6 × 308 cm, Art Institute of Chicago.</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ژرژ-پیر سورا، بعدازظهر یکشنبه در جزیره گراند ژات، ۱۸۸۴-۱۸۸۶. رنگ روغن روی بوم، ۲۰۷.۶ × ۳۰۸ سانتی‌متر، مؤسسه هنر شیکاگو.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 dimanche après-midi à l'île de la Grande Jatte, 1884-1886. Huile sur toile,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Ein Sonntagnachmittag auf der Insel La Grande Jatte, 1884–1886. Öl auf Leinwand,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જ્યોર્જ-પિયર સેઉરાટ, લા ગ્રાન્ડે જાટ્ટે ટાપુ પર રવિવારની બપોર, ૧૮૮૪–૮૬. કેનવાસ પર તેલ, ૨૦૭.૬ × ૩૦૮ સે.મી., આર્ટ ઇન્સ્ટિટ્યૂટ ઓફ શિકાગો.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सेरात, ला ग्रांडे जट्टे द्वीप पर एक रविवार की दोपहर, 1884–86। कैनवास पर तैलचित्र, 207.6 × 308 सेमी, शिकागो कला संस्थान।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domenica pomeriggio sull'isola della Grande Jatte, 1884–86. Olio su tela,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ジョルジュ＝ピエール・スーラ『グランド・ジャット島の日曜日の午後』、1884年～1886年。油彩・カンヴァス、207.6×308cm、シカゴ美術館蔵。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조르주 피에르 쇠라, 그랑자트 섬의 일요일 오후, 1884–86. 캔버스에 유채, 207.6 × 308cm, 시카고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Yekşema piştî nîvro li Girava La Grande Jatte, 1884–86. Rûn li ser kanavayê, 207.6 × 308 cm, Enstîtuya Hunerê ya Chicagoyê.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Petang Ahad di Pulau La Grande Jatte, 1884–86. Minyak di atas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ജോർജ്ജ്-പിയറി സ്യൂറാത്ത്, ലാ ഗ്രാൻഡെ ജാട്ടെ ദ്വീപിലെ ഒരു ഞായറാഴ്ച ഉച്ചതിരിഞ്ഞ്, 1884–86. കാൻവാസിൽ എണ്ണച്ചായ, 207.6 × 308 സെ.മീ, ആർട്ട് ഇൻസ്റ്റിറ്റ്യൂട്ട് ഓഫ് ചിക്കാഗോ.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जर्जेस-पियरे सेउरात, ला ग्रान्डे जाट्टेको टापुमा आइतबार दिउँसो, १८८४–८६। क्यानभासमा तेल, २०७.६ × ३०८ सेमी, शिकागोको कला संस्थान।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جورجز-پییر سیورات، د لا ګرانډ جټ په ټاپو کې د یکشنبې ماسپښین، ۱۸۸۴-۸۶. په کینوس کې غوړ، ۲۰۷.۶ × ۳۰۸ سانتي متره، د شیکاګو د هنر انسټیټیوټ.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Uma Tarde de Domingo na Ilha de La Grande Jatte, 1884-1886. Óleo sobre tela,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ਜਾਰਜਸ-ਪੀਅਰੇ ਸਿਉਰਾਟ, ਲਾ ਗ੍ਰਾਂਡੇ ਜੱਟੇ ਦੇ ਟਾਪੂ 'ਤੇ ਇੱਕ ਐਤਵਾਰ ਦੀ ਦੁਪਹਿਰ, 1884–86। ਕੈਨਵਸ 'ਤੇ ਤੇਲ, 207.6 × 308 ਸੈਂਟੀਮੀਟਰ, ਆਰਟ ਇੰਸਟੀਚਿਊਟ ਆਫ਼ ਸ਼ਿਕਾਗੋ।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Жорж-Пьер Сёра, «Воскресный день на острове Гранд-Жатт», 1884–1886 гг. Холст, масло, 207,6 × 308 см, Чикагский институт искусств.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Жорж-Пјер Сера, Недељно поподне на острву Гранд Жат, 1884–86. Уље на платну, 207,6 × 308 цм, Уметнички институт у Чикагу.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Galab Axad ah oo ku taal Jasiiradda La Grande Jatte, 1884–86. Saliida shiraac, 207.6 × 308 cm, Machadka Farshaxanka ee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Una tarde dominical en la isla de La Grande Jatte, 1884-1886. Óleo sobre lienzo, 207,6 × 308 cm, Instituto de Arte de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Sore Minggu di Pulo La Grande Jatte, 1884–86. Minyak dina kanvas, 207,6 × 308 cm, Institut Seni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Alasiri ya Jumapili kwenye Kisiwa cha La Grande Jatte, 1884–86. Mafuta kwenye turubai, 207.6 × 308 cm, Taasisi ya Sanaa ya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En söndagseftermiddag på ön La Grande Jatte, 1884–86. Olja på duk,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Isang Linggo ng Hapon sa Isla ng La Grande Jatte, 1884–86. Langis sa canvas, 207.6 × 308 cm, Art Institute of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ஜார்ஜஸ்-பியர் சீராட், லா கிராண்டே ஜாட்டே தீவில் ஒரு ஞாயிற்றுக்கிழமை பிற்பகல், 1884–86. கேன்வாஸில் எண்ணெய் ஓவியம், 207.6 × 308 செ.மீ, சிகாகோ கலை நிறுவனம்.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จอร์จ-ปิแอร์ เซอราต์ บ่ายวันอาทิตย์บนเกาะลากร็องด์ฌัต ค.ศ. 1884–86 สีน้ำมันบนผ้าใบ 207.6 × 308 ซม. สถาบันศิลปะแห่งชิคาโก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La Grande Jatte Adası'nda Bir Pazar Öğleden Sonrası, 1884–86. Tuval üzerine yağlıboya, 207,6 × 308 cm, Chicago Sanat Enstitüsü.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Жорж-П'єр Сера, «Недільний день на острові Гранд-Жатт», 1884–86. Олія на полотні, 207,6 × 308 см, Художній інститут Чикаго.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جارجز پیئر سیورٹ، لا گرانڈے جاٹے کے جزیرے پر اتوار کی دوپہر، 1884-86۔ کینوس پر تیل، 207.6 × 308 سینٹی میٹر، آرٹ انسٹی ٹیوٹ آف شکاگو۔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Georges-Pierre Seurat, Một buổi chiều chủ nhật trên đảo La Grande Jatte, 1884–86. Sơn dầu trên vải, 207,6 × 308 cm, Viện Nghệ thuật Chicago.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471" name="Google Shape;471;gfbb5d025f6_0_3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fbb5d025f6_0_3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Oil on canvas, 201 cm × 300 cm, National Gallery,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Larësit në Asnières, 1884. Vaj mbi kanavacë, 201 cm × 300 cm, Galeria Kombëtare, Londër.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በሸራ ላይ ዘይት, 201 ሴሜ × 300 ሴሜ, ብሔራዊ ጋለሪ, ለንደን.</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سورات، المستحمون في أسنيير، 1884. زيت على قماش، 201 سم × 300 سم، المعرض الوطني،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Ժորժ Սյորա, Լողացողները Աննիերում, 1884։ Յուղաներկ կտավի վրա, 201 սմ × 300 սմ, Ազգային պատկերասրահ, Լոնդոն։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Banyistes a Asnières, 1884. Oli sobre tela, 201 cm × 300 cm, National Gallery,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乔治·修拉，《阿涅尔的浴者》，1884 年。布面油画，201 厘米 × 300 厘米，伦敦国家美术馆。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Badgasten in Asnières, 1884. Olieverf op doek, 201 cm × 300 cm, National Gallery, Londen.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ژرژ سورا، حمام‌کنندگان در انییر، ۱۸۸۴. رنگ روغن روی بوم، ۲۰۱ سانتی‌متر × ۳۰۰ سانتی‌متر، گالری ملی،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Baigneuses à Asnières, 1884. Huile sur toile, 201 cm × 300 cm, National Gallery,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Badende in Asnières, 1884. Öl auf Leinwand, 201 cm × 300 cm, National Gallery,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જ્યોર્જ સેઉરાટ, બાથર્સ એટ એસ્નિઅરેસ, ૧૮૮૪. કેનવાસ પર તેલ, ૨૦૧ સેમી × ૩૦૦ સેમી, નેશનલ ગેલેરી, લંડન.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 सेरात, बाथर्स एट असनीरेस, 1884. कैनवास पर तेल, 201 सेमी × 300 सेमी, नेशनल गैलरी, लंदन।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Bagnanti ad Asnières, 1884. Olio su tela, 201 cm × 300 cm, National Gallery, Londra.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ジョルジュ・スーラ『アニエールの水浴女』、1884年。キャンバスに油彩、201 cm × 300 cm、ロンドン・ナショナル・ギャラリー。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조르주 쇠라, 아스니에르의 목욕하는 사람들, 1884년. 캔버스에 유채, 201cm × 300cm, 런던 국립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Serşokvan li Asnières, 1884. Rûn li ser kanavayê, 201 cm × 300 cm, Galeriya Neteweyî,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Minyak di atas kanvas, 201 cm × 300 cm, Galeri Nasional,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ജോർജസ് സ്യൂറാത്ത്, അസ്നിയേഴ്‌സിലെ കുളികൾ, 1884. കാൻവാസിൽ എണ്ണച്ചായ, 201 സെ.മീ × 300 സെ.മീ, നാഷണൽ ഗാലറി, ലണ്ടൻ.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जर्जेस सेउरट, बाथर्स एट एस्नियर्स, १८८४। क्यानभासमा तेल, २०१ सेमी × ३०० सेमी, राष्ट्रिय ग्यालरी, लन्डन।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جورج سیورات، باترز په اسنیئرز کې، ۱۸۸۴. په کینوس باندې غوړ، ۲۰۱ سانتي متره × ۳۰۰ سانتي متره، ملي ګالري،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Banhistas em Asnières, 1884. Óleo sobre tela, 201 cm × 300 cm, National Gallery,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ਜਾਰਜਸ ਸਿਉਰਾਟ, ਬਾਥਰਸ ਐਟ ਅਸਨੀਅਰਸ, 1884। ਕੈਨਵਸ ਉੱਤੇ ਤੇਲ, 201 ਸੈਂਟੀਮੀਟਰ × 300 ਸੈਂਟੀਮੀਟਰ, ਨੈਸ਼ਨਲ ਗੈਲਰੀ, ਲੰਡਨ।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 Сёра, Купальщицы в Аньере, 1884. Холст, масло, 201 см × 300 см, Национальная галерея, Лондон.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 Сера, Купачи у Аснијеру, 1884. Уље на платну, 201 цм × 300 цм, Национална галерија, Лондон.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Saliida canvas, 201 cm × 300 cm, National Gallery,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Bañistas en Asnières, 1884. Óleo sobre lienzo, 201 cm × 300 cm, National Gallery, Londres.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Minyak dina kanvas, 201 cm × 300 cm, Galeri Nasional,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Waogaji huko Asnières, 1884. Mafuta kwenye turubai, 201 cm × 300 cm, National Gallery,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Badande i Asnières, 1884. Olja på duk, 201 cm × 300 cm, National Gallery,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Langis sa canvas, 201 cm × 300 cm, National Gallery,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ஜார்ஜஸ் சீராட், அஸ்னியர்ஸில் குளியல் ஓவியர்கள், 1884. கேன்வாஸில் எண்ணெய் ஓவியம், 201 செ.மீ × 300 செ.மீ, தேசிய காட்சியகம், லண்டன்.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สีน้ำมันบนผ้าใบ 201 ซม. × 300 ซม. หอศิลป์แห่งชาติ ลอนดอน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Asnières'te Yıkananlar, 1884. Tuval üzerine yağlıboya, 201 cm × 300 cm, Ulusal Galeri, Londra.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Жорж Сера, «Купальниці в Аньері», 1884. Олія на полотні, 201 см × 300 см, Національна галерея, Лондон.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Bathers at Asnières, 1884. کینوس پر تیل، 201 سینٹی میٹر × 300 سینٹی میٹر، نیشنل گیلری، لندن۔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Georges Seurat, Người tắm ở Asnières, 1884. Sơn dầu trên vải, 201 cm × 300 cm, Phòng trưng bày Quốc gia, London.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
        <p:nvSpPr>
          <p:cNvPr id="476" name="Google Shape;476;gfbb5d025f6_0_3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fbb5d025f6_0_34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gfbb5d025f6_0_3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5b63f15899_0_158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and Post-impressionism: Claude Monet, Water Lilies, 1905. Georges-Pierre Seurat, A Sunday Afternoon on the Island of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and Post-impressionism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Impresionizmi dhe post-impresionizmi: Claude Monet, Zambakët e ujit, 1905. Georges-Pierre Seurat, Një pasdite e së dielës në ishullin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እና Post-impressionism፡ Claude Monet፣ Water Lilies፣ 1905. ጆርጅስ-ፒየር ሱራት፣ በላ ግራንዴ ጃት ደሴት ላይ እሁድ ከሰአት በኋላ፣ 1884–86።</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الانطباعية وما بعد الانطباعية: كلود مونيه، زنابق الماء، 1905. جورج بيير سورات، يوم الأحد بعد الظهر في جزيرة لا غراند جات، 1884-1886.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Իմպրեսիոնիզմ և հետիմպրեսիոնիզմ. Կլոդ Մոնե, Ջրաշուշաններ, 1905. Ժորժ-Պիեռ Սյուրատ, Կիրակի կեսօր Լա Գրանդե Ժատ կղզում,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Impressionisme i postimpressionisme: Claude Monet, Nenúfars, 1905. Georges-Pierre Seurat, Un diumenge a la tarda a l'illa de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印象派和后印象派：克劳德·莫奈，《睡莲》，1905 年。乔治·皮埃尔·修拉，《大碗岛的星期天下午》，1884–86 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Impressionisme en postimpressionisme: Claude Monet, Waterlelies, 1905. Georges-Pierre Seurat, Een zondagmiddag op het eiland La Grande Jatte, 1884–86.</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امپرسیونیسم و پست امپرسیونیسم: کلود مونه، نیلوفرهای آبی، 1905. ژرژ پیر سورات، بعد از ظهر یکشنبه در جزیره لا گراند ژات، 1884-1886.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Impressionnisme et post-impressionnisme : Claude Monet, Les Nymphéas, 1905. Georges-Pierre Seurat, Un dimanche après-midi à l'île de la Grande Jatte, 1884-1886.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Impressionismus und Postimpressionismus: Claude Monet, Seerosen, 1905. Georges-Pierre Seurat, Ein Sonntagnachmittag auf der Insel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ઇમ્પ્રેશનિઝમ એન્ડ પોસ્ટ-ઇમ્પ્રેશનિઝમ: ક્લાઉડ મોનેટ, વોટર લિલીઝ, 1905. જ્યોર્જ-પિયર સેઉરાટ, લા ગ્રાન્ડે જટ્ટેના આઇલેન્ડ પર રવિવારની બપોરે,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प्रभाववाद और उत्तर-प्रभाववाद: क्लाउड मोनेट, वाटर लिलीज़, 1905. जॉर्जेस-पियरे सेरात, ला ग्रांडे जट्टे द्वीप पर एक रविवार की दोपहर,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Impressionismo e postimpressionismo: Claude Monet, Ninfee, 1905. Georges-Pierre Seurat, Una domenica pomeriggio all'isola della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印象派とポスト印象派：クロード・モネ『睡蓮』、1905年。ジョルジュ＝ピエール・スーラ『グランド・ジャット島の日曜日の午後』、1884～86年。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인상주의와 후기인상주의: 클로드 모네, 수련, 1905년. 조르주 피에르 쇠라, 그랑자트 섬의 일요일 오후, 1884-86년.</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and Post-impressionism: Claude Monet, Water Lilies, 1905. Georges-Pierre Seurat, Piştî nîvroya Yekşemê li Girava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Impresionisme dan Pasca-impresionisme: Claude Monet, Water Lilies, 1905. Georges-Pierre Seurat, A Sunday Afternoon on the Island of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ഇംപ്രഷനിസവും പോസ്റ്റ്-ഇംപ്രഷനിസവും: ക്ലോഡ് മോനെറ്റ്, വാട്ടർ ലില്ലീസ്, 1905. ജോർജസ്-പിയറി സ്യൂററ്റ്, ലാ ഗ്രാൻഡെ ജാട്ടെ ദ്വീപിലെ ഒരു ഞായറാഴ്ച ഉച്ചതിരിഞ്ഞ്,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प्रभाववाद र पोस्ट-इम्प्रेशनवाद: क्लाउड मोनेट, वाटर लिलीज, 1905। जर्जस-पियरे सेउराट, ला ग्रान्डे जट्टेको आइल्याण्डमा आइतबारको दोपहर, 1884-86।</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تاثریت او وروسته تاثیرات: کلاډ مونیټ، واټر لیلیز، 1905. جورجس پییر سیورات، د لا ګرانډی جاټ په ټاپو کې د یکشنبې ماسپښین،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Impressionismo e pós-impressionismo: Claude Monet, Nenúfares, 1905. Georges-Pierre Seurat, Uma tarde de domingo na ilha de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ਪ੍ਰਭਾਵਵਾਦ ਅਤੇ ਪੋਸਟ-ਪ੍ਰਭਾਵਵਾਦ: ਕਲਾਉਡ ਮੋਨੇਟ, ਵਾਟਰ ਲਿਲੀਜ਼, 1905. ਜੌਰਜਸ-ਪੀਅਰੇ ਸਿਊਰਾਟ, ਲਾ ਗ੍ਰਾਂਡੇ ਜੱਟੇ ਦੇ ਟਾਪੂ 'ਤੇ ਐਤਵਾਰ ਦੀ ਦੁਪਹਿਰ,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Импрессионизм и постимпрессионизм: Клод Моне, «Водяные лилии», 1905. Жорж-Пьер Сёра, «Воскресный день на острове Гранд-Жатт», 1884–1886.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Импресионизам и постимпресионизам: Клод Моне, Локвањи, 1905. Жорж-Пјер Сера, Недељно поподне на острву Ла Гранде Јатте,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iyo Post-impressionism: Claude Monet, Water Lilies, 1905. Georges-Pierre Seurat, Galab Axad ah oo ku taal Island of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Impresionismo y postimpresionismo: Claude Monet, Nenúfares, 1905. Georges-Pierre Seurat, Una tarde de domingo en la isla de La Grande Jatte, 1884-1886.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jeung Post-impresionisme: Claude Monet, Water Lilies, 1905. Georges-Pierre Seurat, A Minggu Soré di Pulo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and Post-impressionism: Claude Monet, Water Lilies, 1905. Georges-Pierre Seurat, Alasiri ya Jumapili kwenye Kisiwa cha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Impressionism och postimpressionism: Claude Monet, Näckrosor, 1905. Georges-Pierre Seurat, En söndagseftermiddag på ön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Impresyonismo at Post-impressionism: Claude Monet, Water Lilies, 1905. Georges-Pierre Seurat, Isang Linggo ng Hapon sa Isla ng La Grande Jatte,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இம்ப்ரெஷனிசம் மற்றும் பிந்தைய இம்ப்ரெஷனிசம்: கிளாட் மோனெட், வாட்டர் லில்லிஸ், 1905. ஜார்ஜஸ்-பியர் சியூராட், லா கிராண்டே ஜாட்டே தீவில் ஒரு ஞாயிறு மதியம்,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ลัทธิประทับใจและหลังลัทธิประทับใจ: โคลด โมเนต์ ดอกบัวสาย พ.ศ. 2448 จอร์จ-ปิแอร์ เซอราต์ บ่ายวันอาทิตย์บนเกาะลากร็องด์ฌัต 2427–2429</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Empresyonizm ve Post-empresyonizm: Claude Monet, Nilüferler, 1905. Georges-Pierre Seurat, La Grande Jatte Adasında Bir Pazar Öğleden Sonrası,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Імпресіонізм і постімпресіонізм: Клод Моне, Водяні лілії, 1905. Жорж-П'єр Сьора, Недільний день на острові Ла-Гран-Жатт, 1884–86.</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تاثریت اور پوسٹ امپریشنزم: کلاڈ مونیٹ، واٹر للیز، 1905۔ جارجز پیئر سیورٹ، لا گرانڈے جاٹے کے جزیرے پر اتوار کی دوپہر، 1884-86۔</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Trường phái ấn tượng và hậu ấn tượng: Claude Monet, Hoa súng, 1905. Georges-Pierre Seurat, Một chiều chủ nhật trên đảo La Grande Jatte, 1884–86.</a:t>
            </a:r>
            <a:endParaRPr sz="900">
              <a:solidFill>
                <a:schemeClr val="dk1"/>
              </a:solidFill>
              <a:latin typeface="Open Sans"/>
              <a:ea typeface="Open Sans"/>
              <a:cs typeface="Open Sans"/>
              <a:sym typeface="Open Sans"/>
            </a:endParaRPr>
          </a:p>
          <a:p>
            <a:pPr indent="0" lvl="0" marL="0" rtl="0" algn="r">
              <a:lnSpc>
                <a:spcPct val="115000"/>
              </a:lnSpc>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r">
              <a:lnSpc>
                <a:spcPct val="115000"/>
              </a:lnSpc>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88" name="Google Shape;488;g25b63f15899_0_1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fbb648e1c0_0_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fbb648e1c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1a81dd1195_0_5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21a81dd1195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layers painted on top of each other. Start in the back, and work to the front. With each layer, ask yourself where you can make it: darker, a more specific colour, and more detailed.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 Start in the back. Ask yourself where you can make it: darker, a more specific colour, and more detailed. Carefully mixed greys show more skill.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Përmbaju skemës tënde të ngjyrave. Ndërto errësirën me shumë shtresa të lehta të pikturuara njëra mbi tjetrën. Fillo nga mbrapa dhe vazhdo përpara. Me secilën shtresë, pyet veten se ku mund ta bësh: më të errët, një ngjyrë më specifike dhe më të detajuar.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ከቀለም ንድፍዎ ጋር ይጣበቃሉ. ብዙ የብርሃን ንብርብሮች እርስ በእርሳቸው ላይ በመሳል ጨለማን ይገንቡ። ከኋላ ይጀምሩ እና ወደ ፊት ይስሩ። በእያንዳንዱ ንብርብር, የት ማድረግ እንደሚችሉ እራስዎን ይጠይቁ: ጨለማ, የበለጠ የተለየ ቀለም እና የበለጠ ዝርዝር.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التزم بمخطط الألوان. كوّن طبقة داكنة بطبقات فاتحة متعددة فوق بعضها. ابدأ من الخلف، ثم انتقل إلى الأمام. مع كل طبقة، اسأل نفسك: أين يمكنك جعلها أغمق، أو لونًا أكثر تحديدًا، أو أكثر تفصيلًا؟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Հետևեք ձեր գունային սխեմային։ Մութ երանգները ավելացրեք միմյանց վրա նկարված բազմաթիվ բաց շերտերով։ Սկսեք հետևից և շարունակեք առաջ։ Յուրաքանչյուր շերտի հետ հարցրեք ինքներդ ձեզ, թե որտեղ կարող եք այն դարձնել ավելի մուգ, ավելի յուրահատուկ գույնով և ավելի մանրամասն։ Զգուշորեն խառնված մոխրագույնները ավելի մեծ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Mantingueu la vostra combinació de colors. Construïu la foscor amb moltes capes clares pintades una sobre l'altra. Comenceu per darrere i aneu cap endavant. Amb cada capa, pregunteu-vos on la podeu fer: més fosca, un color més específic i més detallada.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坚持你的配色方案。用多层浅色颜料叠加，营造出暗部的效果。从后部开始，逐渐向前。每涂一层，问问自己哪些地方可以调整：更深、颜色更鲜明、细节更丰富。精心调配的灰色比鲜艳的色彩更能体现技巧。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Houd je aan je kleurenschema. Bouw de duisternis op met meerdere lichte lagen over elkaar. Begin achteraan en werk naar voren toe. Vraag je bij elke laag af waar je het kunt maken: donkerder, een specifiekere kleur en meer details.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به طرح رنگی خود پایبند باشید. با لایه‌های روشن زیادی که روی هم نقاشی شده‌اند، تیرگی ایجاد کنید. از پشت شروع کنید و به سمت جلو بروید. با هر لایه، از خود بپرسید که کجا می‌توانید آن را ایجاد کنید: تیره‌تر، رنگی خاص‌تر و با جزئیات بیشتر.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Respectez votre palette de couleurs. Créez des zones d'ombre en superposant plusieurs couches claires. Commencez par l'arrière et progressez vers l'avant. À chaque couche, demandez-vous où vous pouvez l'assombrir, avec une couleur plus précise et plus détaillée. Des gris soigneusement mélangés témoignent de plus de talent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Bleiben Sie Ihrem Farbschema treu. Bauen Sie Dunkelheit auf, indem Sie viele helle Schichten übereinander malen. Beginnen Sie hinten und arbeiten Sie sich nach vorne vor. Überlegen Sie sich bei jeder Schicht, wo Sie sie noch dunkler, farblicher und detaillierter gestalten können.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રંગ યોજનાને વળગી રહો. એકબીજાની ઉપર ઘણા પ્રકાશ સ્તરો દોરીને ઘેરા રંગ બનાવો. પાછળથી શરૂ કરો અને આગળના ભાગમાં કામ કરો. દરેક સ્તર સાથે, તમારી જાતને પૂછો કે તમે તેને ક્યાં બનાવી શકો છો: ઘાટો, વધુ ચોક્કસ રંગ અને વધુ વિગતવાર.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रंग योजना पर अडिग रहें। कई हल्की परतों को एक के ऊपर एक करके गहरे रंग का निर्माण करें। पीछे से शुरू करें और आगे की ओर बढ़ें। हर परत के साथ, खुद से पूछें कि आप इसे कहाँ कर सकते हैं: गहरा, ज़्यादा विशिष्ट रंग, और ज़्यादा विस्तृत। सावधानी से मिलाए गए धूसर रंग, चटख रंगों की तुलना में ज़्यादा कुशलता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Mantieni la tua combinazione di colori. Crea un'ombra con molti strati chiari sovrapposti. Inizia dal fondo e procedi verso la parte anteriore. Con ogni strato, chiediti dove puoi renderlo più scuro, più specifico e più dettagliato. I grigi miscelati con cura dimostrano più abilità rispetto ai colori brillanti.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配色はそのままに、明るい色を何層にも重ね塗りして暗さを増していきます。奥から手前へと塗り進めていきます。重ね塗りするごとに、どこをもっと暗くできるか、もっと具体的な色にできるか、もっと細かく描けるかなど、自問自答してみましょう。丁寧に混ぜ合わせたグレーは、明るい色よりも熟練した技術の証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 구성표를 고수하세요. 밝은 층을 여러 겹 칠하여 어둡게 칠하세요. 뒤쪽에서 시작하여 앞쪽으로 칠하세요. 각 층을 칠할 때마다 더 어둡게, 더 구체적인 색으로, 더 세부적으로 칠할 수 있는지 자문해 보세요.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gorî şêmaya xwe ya rengan bimîne. Tarîtiyê bi gelek tebeqeyên ronahî yên li ser hev hatine boyaxkirin ava bike. Ji paş ve dest pê bike û ber bi pêş ve bixebite. Bi her tebeqeyê re, ji xwe bipirse ka tu dikarî wê li ku çêbikî: tarîtir, rengekî taybetîtir û hûrgulîtir.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Berpegang pada skema warna anda. Bina kegelapan dengan banyak lapisan cahaya dicat di atas satu sama lain. Mulakan di belakang, dan kerja ke hadapan. Dengan setiap lapisan, tanya diri anda di mana anda boleh membuatnya: lebih gelap, warna yang lebih khusus dan lebih terperinci.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വർണ്ണ സ്കീമിൽ ഉറച്ചുനിൽക്കുക. പരസ്പരം മുകളിൽ നിരവധി പ്രകാശ പാളികൾ വരച്ചുകൊണ്ട് ഇരുട്ട് സൃഷ്ടിക്കുക. പിന്നിൽ നിന്ന് ആരംഭിച്ച് മുന്നിലേക്ക് പ്രവർത്തിക്കുക. ഓരോ ലെയറും ഉപയോഗിച്ച്, നിങ്ങൾക്ക് അത് എവിടെ നിർമ്മിക്കാൻ കഴിയുമെന്ന് സ്വയം ചോദിക്കുക: ഇരുണ്ടത്, കൂടുതൽ നിർദ്ദിഷ്ട നിറം, കൂടുതൽ വിശദമായത്.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रङ योजनामा ​​अडिग रहनुहोस्। एकअर्काको माथि धेरै प्रकाश तहहरू रंगाएर अँध्यारो बनाउनुहोस्। पछाडिबाट सुरु गर्नुहोस्, र अगाडि काम गर्नुहोस्। प्रत्येक तहको साथ, तपाईं यसलाई कहाँ बनाउन सक्नुहुन्छ भनेर आफैलाई सोध्नुहोस्: गाढा, थप विशिष्ट रंग, र थप विस्तृत।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خپل رنګ سکیم ته دوام ورکړئ. تیاره جوړه کړئ چې ډیری رڼا طبقې د یو بل په سر رنګ شوي وي. له شا څخه پیل وکړئ، او مخ ته کار وکړئ. د هرې طبقې سره، له ځانه وپوښتئ چې تاسو یې چیرته کولی شئ: تیاره، یو ډیر مشخص رنګ، او ډیر تفصیل.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Mantenha o seu esquema de cores. Crie a escuridão com muitas camadas claras pintadas umas sobre as outras. Comece atrás e trabalhe para a frente. A cada camada, pergunte-se onde você pode torná-la: mais escura, com uma cor mais específica e mais detalhada.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ਰੰਗ ਸਕੀਮ 'ਤੇ ਕਾਇਮ ਰਹੋ। ਇੱਕ ਦੂਜੇ ਦੇ ਉੱਪਰ ਕਈ ਹਲਕੇ ਪਰਤਾਂ ਪੇਂਟ ਕਰਕੇ ਹਨੇਰਾ ਬਣਾਓ। ਪਿੱਛੇ ਤੋਂ ਸ਼ੁਰੂ ਕਰੋ, ਅਤੇ ਅੱਗੇ ਵੱਲ ਕੰਮ ਕਰੋ। ਹਰੇਕ ਪਰਤ ਦੇ ਨਾਲ, ਆਪਣੇ ਆਪ ਤੋਂ ਪੁੱਛੋ ਕਿ ਤੁਸੀਂ ਇਸਨੂੰ ਕਿੱਥੇ ਬਣਾ ਸਕਦੇ ਹੋ: ਗੂੜ੍ਹਾ, ਇੱਕ ਵਧੇਰੇ ਖਾਸ ਰੰਗ, ਅਤੇ ਵਧੇਰੇ ਵਿਸਤ੍ਰਿਤ।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Придерживайтесь своей цветовой схемы. Создавайте тёмные цвета, накладывая друг на друга множество светлых слоёв. Начните с заднего плана и продвигайтесь к переднему. С каждым слоем спрашивайте себя, что можно сделать: сделать его темнее, добавить определённый цвет и сделать более детализированным.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Држите се своје шеме боја. Направите тамну површину са много светлих слојева насликаних један преко другог. Почните од позади и крећите ка напред. Са сваким слојем, запитајте се где га можете учинити: тамнијим, специфичнијом бојом и детаљнијим. Пажљиво помешане сиве боје показују више вештине него светле боје.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 dheji nidaamka midabkaaga. Ku dhis gudcur leh lakabyo iftiin badan oo midba midka kale ku rinjiyeeyay. Dhabarka ka bilow, oo xagga hore ka shaqee. Lakab kasta, weydii naftaada meesha aad ka dhigi karto: madow, midab gaar ah, oo faahfaahsan.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Mantén tu paleta de colores. Crea oscuridad con varias capas de luz superpuestas. Empieza por la parte trasera y avanza hacia la delantera. Con cada capa, pregúntate dónde puedes lograrla: más oscura, con un color más específico y con más detalle.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Lengket kana skéma warna anjeun. Ngawangun gelap kalayan seueur lapisan cahaya anu dicét dina luhureun masing-masing. Mimitian di tukang, jeung gawe ka hareup. Kalayan unggal lapisan, tanyakeun ka diri anjeun dimana anjeun tiasa ngadamel: langkung poék, warna anu langkung spésifik, sareng langkung rinci. Grays dicampur taliti nembongkeun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Shikilia mpango wako wa rangi. Jenga giza na tabaka nyingi za mwanga zilizopakwa juu ya kila mmoja. Anza nyuma, na fanya kazi mbele. Kwa kila safu, jiulize ni wapi unaweza kuifanya: nyeusi zaidi, rangi maalum zaidi, na maelezo zaidi.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Håll dig till ditt färgschema. Bygg upp mörker med många ljusa lager målade ovanpå varandra. Börja baktill och arbeta dig framåt. Fråga dig själv var du kan göra det med varje lager: mörkare, en mer specifik färg och mer detaljerad.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Manatili sa iyong scheme ng kulay. Bumuo ng kadiliman na may maraming liwanag na layer na ipininta sa ibabaw ng bawat isa. Magsimula sa likod, at magtrabaho sa harap. Sa bawat layer, tanungin ang iyong sarili kung saan mo ito magagawa: mas madilim, mas partikular na kulay, at mas detalyado. Ang maingat na pinaghalong kulay abo ay nagpapakita ng higit na kasanayan kaysa sa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வண்ணத் திட்டத்தைப் பின்பற்றுங்கள். பல ஒளி அடுக்குகளை ஒன்றன் மேல் ஒன்றாக வரைந்து இருட்டை உருவாக்குங்கள். பின்புறத்தில் தொடங்கி, முன்பக்கம் வரை வேலை செய்யுங்கள். ஒவ்வொரு அடுக்கிலும், நீங்கள் அதை எங்கு உருவாக்கலாம் என்று உங்களை நீங்களே கேட்டுக்கொள்ளுங்கள்: இருண்ட, மிகவும் குறிப்பிட்ட நிறம் மற்றும் மிகவும் விரிவானது.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ยึดตามโทนสีของคุณ สร้างความมืดด้วยการทาสีอ่อนหลายๆ ชั้นทับกัน เริ่มจากด้านหลังแล้วค่อยวาดต่อไปข้างหน้า ในแต่ละชั้น ลองถามตัวเองว่าคุณจะทาสีเข้มขึ้น สีที่เจาะจงขึ้น และสีที่ละเอียดขึ้น การผสมสีเทาอย่างระมัดระวังจะแสดงให้เห็นถึงทักษะมากกว่าสีสว่าง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düzeninize sadık kalın. Üst üste boyanmış birçok açık renk katmanıyla koyuluğu artırın. Arkadan başlayıp öne doğru ilerleyin. Her katmanda, nerede koyulaştırabileceğinizi kendinize sorun: daha koyu, daha belirgin bir renk ve daha ayrıntılı.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Дотримуйтесь своєї колірної гами. Створюйте темний колір за допомогою багатьох світлих шарів, нанесених один на одного. Почніть з заднього плану та рухайтеся до переднього. З кожним шаром запитуйте себе, де ви можете його зробити: темнішим, більш специфічним та більш деталізованим.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اپنی رنگ سکیم پر قائم رہیں۔ ایک دوسرے کے اوپر پینٹ کی گئی بہت سی روشنی کی تہوں کے ساتھ اندھیرے کو بنائیں۔ پیچھے سے شروع کریں، اور سامنے سے کام کریں۔ ہر پرت کے ساتھ، اپنے آپ سے پوچھیں کہ آپ اسے کہاں بنا سکتے ہیں: گہرا، زیادہ مخصوص رنگ، اور مزید تفصیل۔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Hãy bám sát bảng màu của bạn. Tạo độ tối bằng cách sơn nhiều lớp màu sáng chồng lên nhau. Bắt đầu từ phía sau và tiến dần ra phía trước. Với mỗi lớp, hãy tự hỏi mình nên làm thế nào: tối hơn, màu sắc cụ thể hơn và chi tiết hơn.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5b63f15899_0_32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13" name="Google Shape;513;g25b63f15899_0_3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sp>
        <p:nvSpPr>
          <p:cNvPr id="78" name="Google Shape;78;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9" name="Google Shape;79;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1" name="Shape 81"/>
        <p:cNvGrpSpPr/>
        <p:nvPr/>
      </p:nvGrpSpPr>
      <p:grpSpPr>
        <a:xfrm>
          <a:off x="0" y="0"/>
          <a:ext cx="0" cy="0"/>
          <a:chOff x="0" y="0"/>
          <a:chExt cx="0" cy="0"/>
        </a:xfrm>
      </p:grpSpPr>
      <p:sp>
        <p:nvSpPr>
          <p:cNvPr id="82" name="Google Shape;82;p18"/>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3" name="Google Shape;83;p18"/>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4" name="Google Shape;84;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5" name="Google Shape;85;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 name="Google Shape;86;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9" name="Google Shape;89;p19"/>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0" name="Google Shape;90;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3" name="Shape 93"/>
        <p:cNvGrpSpPr/>
        <p:nvPr/>
      </p:nvGrpSpPr>
      <p:grpSpPr>
        <a:xfrm>
          <a:off x="0" y="0"/>
          <a:ext cx="0" cy="0"/>
          <a:chOff x="0" y="0"/>
          <a:chExt cx="0" cy="0"/>
        </a:xfrm>
      </p:grpSpPr>
      <p:sp>
        <p:nvSpPr>
          <p:cNvPr id="94" name="Google Shape;94;p20"/>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5" name="Google Shape;95;p20"/>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96" name="Google Shape;96;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7" name="Google Shape;97;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8" name="Google Shape;98;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1" name="Google Shape;101;p21"/>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1"/>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6" name="Shape 106"/>
        <p:cNvGrpSpPr/>
        <p:nvPr/>
      </p:nvGrpSpPr>
      <p:grpSpPr>
        <a:xfrm>
          <a:off x="0" y="0"/>
          <a:ext cx="0" cy="0"/>
          <a:chOff x="0" y="0"/>
          <a:chExt cx="0" cy="0"/>
        </a:xfrm>
      </p:grpSpPr>
      <p:sp>
        <p:nvSpPr>
          <p:cNvPr id="107" name="Google Shape;107;p22"/>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8" name="Google Shape;108;p22"/>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9" name="Google Shape;109;p22"/>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0" name="Google Shape;110;p22"/>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11" name="Google Shape;111;p22"/>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2" name="Google Shape;112;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2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7" name="Google Shape;117;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8" name="Google Shape;118;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0" name="Shape 120"/>
        <p:cNvGrpSpPr/>
        <p:nvPr/>
      </p:nvGrpSpPr>
      <p:grpSpPr>
        <a:xfrm>
          <a:off x="0" y="0"/>
          <a:ext cx="0" cy="0"/>
          <a:chOff x="0" y="0"/>
          <a:chExt cx="0" cy="0"/>
        </a:xfrm>
      </p:grpSpPr>
      <p:sp>
        <p:nvSpPr>
          <p:cNvPr id="121" name="Google Shape;121;p24"/>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2" name="Google Shape;122;p24"/>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3" name="Google Shape;123;p24"/>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4" name="Google Shape;124;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 name="Google Shape;125;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 name="Google Shape;126;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7" name="Shape 127"/>
        <p:cNvGrpSpPr/>
        <p:nvPr/>
      </p:nvGrpSpPr>
      <p:grpSpPr>
        <a:xfrm>
          <a:off x="0" y="0"/>
          <a:ext cx="0" cy="0"/>
          <a:chOff x="0" y="0"/>
          <a:chExt cx="0" cy="0"/>
        </a:xfrm>
      </p:grpSpPr>
      <p:sp>
        <p:nvSpPr>
          <p:cNvPr id="128" name="Google Shape;128;p25"/>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9" name="Google Shape;129;p25"/>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30" name="Google Shape;130;p25"/>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31" name="Google Shape;131;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4" name="Shape 134"/>
        <p:cNvGrpSpPr/>
        <p:nvPr/>
      </p:nvGrpSpPr>
      <p:grpSpPr>
        <a:xfrm>
          <a:off x="0" y="0"/>
          <a:ext cx="0" cy="0"/>
          <a:chOff x="0" y="0"/>
          <a:chExt cx="0" cy="0"/>
        </a:xfrm>
      </p:grpSpPr>
      <p:sp>
        <p:nvSpPr>
          <p:cNvPr id="135" name="Google Shape;135;p2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6" name="Google Shape;136;p26"/>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7" name="Google Shape;137;p2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2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9" name="Google Shape;139;p2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0" name="Shape 140"/>
        <p:cNvGrpSpPr/>
        <p:nvPr/>
      </p:nvGrpSpPr>
      <p:grpSpPr>
        <a:xfrm>
          <a:off x="0" y="0"/>
          <a:ext cx="0" cy="0"/>
          <a:chOff x="0" y="0"/>
          <a:chExt cx="0" cy="0"/>
        </a:xfrm>
      </p:grpSpPr>
      <p:sp>
        <p:nvSpPr>
          <p:cNvPr id="141" name="Google Shape;141;p27"/>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42" name="Google Shape;142;p27"/>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3" name="Google Shape;143;p2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2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2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593367"/>
            <a:ext cx="8520600" cy="7635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p28"/>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431800" lvl="0" marL="457200">
              <a:spcBef>
                <a:spcPts val="640"/>
              </a:spcBef>
              <a:spcAft>
                <a:spcPts val="0"/>
              </a:spcAft>
              <a:buSzPts val="3200"/>
              <a:buChar char="•"/>
              <a:defRPr/>
            </a:lvl1pPr>
            <a:lvl2pPr indent="-406400" lvl="1" marL="914400">
              <a:spcBef>
                <a:spcPts val="560"/>
              </a:spcBef>
              <a:spcAft>
                <a:spcPts val="0"/>
              </a:spcAft>
              <a:buSzPts val="2800"/>
              <a:buChar char="–"/>
              <a:defRPr/>
            </a:lvl2pPr>
            <a:lvl3pPr indent="-381000" lvl="2" marL="1371600">
              <a:spcBef>
                <a:spcPts val="480"/>
              </a:spcBef>
              <a:spcAft>
                <a:spcPts val="0"/>
              </a:spcAft>
              <a:buSzPts val="2400"/>
              <a:buChar char="•"/>
              <a:defRPr/>
            </a:lvl3pPr>
            <a:lvl4pPr indent="-355600" lvl="3" marL="1828800">
              <a:spcBef>
                <a:spcPts val="400"/>
              </a:spcBef>
              <a:spcAft>
                <a:spcPts val="0"/>
              </a:spcAft>
              <a:buSzPts val="2000"/>
              <a:buChar char="–"/>
              <a:defRPr/>
            </a:lvl4pPr>
            <a:lvl5pPr indent="-355600" lvl="4" marL="2286000">
              <a:spcBef>
                <a:spcPts val="400"/>
              </a:spcBef>
              <a:spcAft>
                <a:spcPts val="0"/>
              </a:spcAft>
              <a:buSzPts val="20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149" name="Google Shape;149;p28"/>
          <p:cNvSpPr txBox="1"/>
          <p:nvPr>
            <p:ph idx="12" type="sldNum"/>
          </p:nvPr>
        </p:nvSpPr>
        <p:spPr>
          <a:xfrm>
            <a:off x="8490250" y="6241346"/>
            <a:ext cx="548700" cy="524700"/>
          </a:xfrm>
          <a:prstGeom prst="rect">
            <a:avLst/>
          </a:prstGeom>
        </p:spPr>
        <p:txBody>
          <a:bodyPr anchorCtr="0" anchor="t"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theme" Target="../theme/theme1.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3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5.jp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1.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s://www.instagram.com/kablusiak/?g=5" TargetMode="External"/><Relationship Id="rId4" Type="http://schemas.openxmlformats.org/officeDocument/2006/relationships/image" Target="../media/image6.jpg"/><Relationship Id="rId5"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8.jp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22.jpg"/><Relationship Id="rId4"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25.jpg"/><Relationship Id="rId4"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47.jpg"/><Relationship Id="rId4"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3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34.jpg"/><Relationship Id="rId4" Type="http://schemas.openxmlformats.org/officeDocument/2006/relationships/image" Target="../media/image48.jpg"/><Relationship Id="rId5" Type="http://schemas.openxmlformats.org/officeDocument/2006/relationships/image" Target="../media/image32.jpg"/><Relationship Id="rId6" Type="http://schemas.openxmlformats.org/officeDocument/2006/relationships/image" Target="../media/image29.jpg"/><Relationship Id="rId7"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3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2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46.jpg"/><Relationship Id="rId4" Type="http://schemas.openxmlformats.org/officeDocument/2006/relationships/image" Target="../media/image40.jpg"/><Relationship Id="rId5" Type="http://schemas.openxmlformats.org/officeDocument/2006/relationships/image" Target="../media/image37.jpg"/><Relationship Id="rId6" Type="http://schemas.openxmlformats.org/officeDocument/2006/relationships/image" Target="../media/image38.jpg"/><Relationship Id="rId7" Type="http://schemas.openxmlformats.org/officeDocument/2006/relationships/image" Target="../media/image33.jpg"/><Relationship Id="rId8" Type="http://schemas.openxmlformats.org/officeDocument/2006/relationships/image" Target="../media/image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 Id="rId3" Type="http://schemas.openxmlformats.org/officeDocument/2006/relationships/image" Target="../media/image4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2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4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5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4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4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5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53.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8.xml"/><Relationship Id="rId3" Type="http://schemas.openxmlformats.org/officeDocument/2006/relationships/image" Target="../media/image29.jp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id="154" name="Google Shape;154;p29"/>
          <p:cNvPicPr preferRelativeResize="0"/>
          <p:nvPr/>
        </p:nvPicPr>
        <p:blipFill>
          <a:blip r:embed="rId3">
            <a:alphaModFix/>
          </a:blip>
          <a:stretch>
            <a:fillRect/>
          </a:stretch>
        </p:blipFill>
        <p:spPr>
          <a:xfrm>
            <a:off x="0" y="0"/>
            <a:ext cx="9144003" cy="6858002"/>
          </a:xfrm>
          <a:prstGeom prst="rect">
            <a:avLst/>
          </a:prstGeom>
          <a:noFill/>
          <a:ln>
            <a:noFill/>
          </a:ln>
        </p:spPr>
      </p:pic>
      <p:sp>
        <p:nvSpPr>
          <p:cNvPr id="155" name="Google Shape;155;p29"/>
          <p:cNvSpPr txBox="1"/>
          <p:nvPr/>
        </p:nvSpPr>
        <p:spPr>
          <a:xfrm>
            <a:off x="1945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156" name="Google Shape;156;p29"/>
          <p:cNvSpPr txBox="1"/>
          <p:nvPr/>
        </p:nvSpPr>
        <p:spPr>
          <a:xfrm>
            <a:off x="4417275" y="61125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The good copy of your painting</a:t>
            </a:r>
            <a:endParaRPr b="1" sz="2400">
              <a:latin typeface="Average"/>
              <a:ea typeface="Average"/>
              <a:cs typeface="Average"/>
              <a:sym typeface="Average"/>
            </a:endParaRPr>
          </a:p>
        </p:txBody>
      </p:sp>
      <p:sp>
        <p:nvSpPr>
          <p:cNvPr id="157" name="Google Shape;157;p29"/>
          <p:cNvSpPr txBox="1"/>
          <p:nvPr/>
        </p:nvSpPr>
        <p:spPr>
          <a:xfrm>
            <a:off x="-30350" y="23187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Two containers of water</a:t>
            </a:r>
            <a:endParaRPr b="1" sz="2400">
              <a:solidFill>
                <a:srgbClr val="CACACA"/>
              </a:solidFill>
              <a:latin typeface="Average"/>
              <a:ea typeface="Average"/>
              <a:cs typeface="Average"/>
              <a:sym typeface="Average"/>
            </a:endParaRPr>
          </a:p>
        </p:txBody>
      </p:sp>
      <p:sp>
        <p:nvSpPr>
          <p:cNvPr id="158" name="Google Shape;158;p29"/>
          <p:cNvSpPr txBox="1"/>
          <p:nvPr/>
        </p:nvSpPr>
        <p:spPr>
          <a:xfrm>
            <a:off x="260350" y="3662873"/>
            <a:ext cx="39432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Art kit with brushes</a:t>
            </a:r>
            <a:endParaRPr b="1" sz="2400">
              <a:solidFill>
                <a:srgbClr val="CACACA"/>
              </a:solidFill>
              <a:latin typeface="Average"/>
              <a:ea typeface="Average"/>
              <a:cs typeface="Average"/>
              <a:sym typeface="Average"/>
            </a:endParaRPr>
          </a:p>
        </p:txBody>
      </p:sp>
      <p:sp>
        <p:nvSpPr>
          <p:cNvPr id="159" name="Google Shape;159;p29"/>
          <p:cNvSpPr txBox="1"/>
          <p:nvPr/>
        </p:nvSpPr>
        <p:spPr>
          <a:xfrm>
            <a:off x="19450" y="62267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palette</a:t>
            </a:r>
            <a:endParaRPr b="1" sz="2400">
              <a:solidFill>
                <a:srgbClr val="CACACA"/>
              </a:solidFill>
              <a:latin typeface="Average"/>
              <a:ea typeface="Average"/>
              <a:cs typeface="Average"/>
              <a:sym typeface="Average"/>
            </a:endParaRPr>
          </a:p>
        </p:txBody>
      </p:sp>
      <p:sp>
        <p:nvSpPr>
          <p:cNvPr id="160" name="Google Shape;160;p29"/>
          <p:cNvSpPr txBox="1"/>
          <p:nvPr/>
        </p:nvSpPr>
        <p:spPr>
          <a:xfrm>
            <a:off x="4572000" y="0"/>
            <a:ext cx="4572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
        <p:nvSpPr>
          <p:cNvPr id="161" name="Google Shape;161;p29"/>
          <p:cNvSpPr txBox="1"/>
          <p:nvPr/>
        </p:nvSpPr>
        <p:spPr>
          <a:xfrm>
            <a:off x="4314300" y="122925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Reference photos</a:t>
            </a:r>
            <a:endParaRPr b="1" sz="2400">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descr="Title" id="166" name="Google Shape;166;p30"/>
          <p:cNvSpPr txBox="1"/>
          <p:nvPr/>
        </p:nvSpPr>
        <p:spPr>
          <a:xfrm>
            <a:off x="0" y="2123400"/>
            <a:ext cx="2735700" cy="47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rgbClr val="FFFFFF"/>
                </a:solidFill>
                <a:latin typeface="Oswald"/>
                <a:ea typeface="Oswald"/>
                <a:cs typeface="Oswald"/>
                <a:sym typeface="Oswald"/>
              </a:rPr>
              <a:t>So what should I be doing today?</a:t>
            </a:r>
            <a:br>
              <a:rPr lang="en" sz="2900">
                <a:solidFill>
                  <a:srgbClr val="FFFFFF"/>
                </a:solidFill>
                <a:latin typeface="Oswald"/>
                <a:ea typeface="Oswald"/>
                <a:cs typeface="Oswald"/>
                <a:sym typeface="Oswald"/>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Stick to your </a:t>
            </a:r>
            <a:r>
              <a:rPr b="1" lang="en" sz="1300">
                <a:solidFill>
                  <a:srgbClr val="00FF00"/>
                </a:solidFill>
                <a:latin typeface="Average"/>
                <a:ea typeface="Average"/>
                <a:cs typeface="Average"/>
                <a:sym typeface="Average"/>
              </a:rPr>
              <a:t>colour scheme</a:t>
            </a:r>
            <a:r>
              <a:rPr lang="en" sz="1300">
                <a:solidFill>
                  <a:srgbClr val="CACACA"/>
                </a:solidFill>
                <a:latin typeface="Average"/>
                <a:ea typeface="Average"/>
                <a:cs typeface="Average"/>
                <a:sym typeface="Average"/>
              </a:rPr>
              <a: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Build up darkness with </a:t>
            </a:r>
            <a:r>
              <a:rPr b="1" lang="en" sz="1300">
                <a:solidFill>
                  <a:srgbClr val="00FF00"/>
                </a:solidFill>
                <a:latin typeface="Average"/>
                <a:ea typeface="Average"/>
                <a:cs typeface="Average"/>
                <a:sym typeface="Average"/>
              </a:rPr>
              <a:t>many light layers </a:t>
            </a:r>
            <a:r>
              <a:rPr lang="en" sz="1300">
                <a:solidFill>
                  <a:srgbClr val="CACACA"/>
                </a:solidFill>
                <a:latin typeface="Average"/>
                <a:ea typeface="Average"/>
                <a:cs typeface="Average"/>
                <a:sym typeface="Average"/>
              </a:rPr>
              <a:t>painted on top of each other.</a:t>
            </a:r>
            <a:br>
              <a:rPr lang="en" sz="1300">
                <a:solidFill>
                  <a:srgbClr val="CACACA"/>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Start in the back</a:t>
            </a:r>
            <a:r>
              <a:rPr lang="en" sz="1300">
                <a:solidFill>
                  <a:srgbClr val="CACACA"/>
                </a:solidFill>
                <a:latin typeface="Average"/>
                <a:ea typeface="Average"/>
                <a:cs typeface="Average"/>
                <a:sym typeface="Average"/>
              </a:rPr>
              <a:t>, and work to the front.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marR="0" rtl="0" algn="l">
              <a:lnSpc>
                <a:spcPct val="100000"/>
              </a:lnSpc>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With each layer, ask yourself where you can make it a </a:t>
            </a:r>
            <a:r>
              <a:rPr b="1" lang="en" sz="1300">
                <a:solidFill>
                  <a:srgbClr val="00FF00"/>
                </a:solidFill>
                <a:latin typeface="Average"/>
                <a:ea typeface="Average"/>
                <a:cs typeface="Average"/>
                <a:sym typeface="Average"/>
              </a:rPr>
              <a:t>darker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 more</a:t>
            </a:r>
            <a:r>
              <a:rPr b="1" lang="en" sz="1300">
                <a:solidFill>
                  <a:srgbClr val="00FF00"/>
                </a:solidFill>
                <a:latin typeface="Average"/>
                <a:ea typeface="Average"/>
                <a:cs typeface="Average"/>
                <a:sym typeface="Average"/>
              </a:rPr>
              <a:t> specific colour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and more </a:t>
            </a:r>
            <a:r>
              <a:rPr b="1" lang="en" sz="1300">
                <a:solidFill>
                  <a:srgbClr val="00FF00"/>
                </a:solidFill>
                <a:latin typeface="Average"/>
                <a:ea typeface="Average"/>
                <a:cs typeface="Average"/>
                <a:sym typeface="Average"/>
              </a:rPr>
              <a:t>detailed</a:t>
            </a:r>
            <a:br>
              <a:rPr b="1" lang="en" sz="1300">
                <a:solidFill>
                  <a:srgbClr val="FFFFFF"/>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Carefully mixed greys</a:t>
            </a:r>
            <a:r>
              <a:rPr lang="en" sz="1300">
                <a:solidFill>
                  <a:srgbClr val="CACACA"/>
                </a:solidFill>
                <a:latin typeface="Average"/>
                <a:ea typeface="Average"/>
                <a:cs typeface="Average"/>
                <a:sym typeface="Average"/>
              </a:rPr>
              <a:t> show more skill than bright colours.</a:t>
            </a:r>
            <a:endParaRPr sz="800">
              <a:solidFill>
                <a:srgbClr val="CACACA"/>
              </a:solidFill>
              <a:latin typeface="Average"/>
              <a:ea typeface="Average"/>
              <a:cs typeface="Average"/>
              <a:sym typeface="Average"/>
            </a:endParaRPr>
          </a:p>
        </p:txBody>
      </p:sp>
      <p:pic>
        <p:nvPicPr>
          <p:cNvPr id="167" name="Google Shape;167;p30"/>
          <p:cNvPicPr preferRelativeResize="0"/>
          <p:nvPr/>
        </p:nvPicPr>
        <p:blipFill>
          <a:blip r:embed="rId3">
            <a:alphaModFix/>
          </a:blip>
          <a:stretch>
            <a:fillRect/>
          </a:stretch>
        </p:blipFill>
        <p:spPr>
          <a:xfrm>
            <a:off x="229825" y="0"/>
            <a:ext cx="2123400" cy="2123400"/>
          </a:xfrm>
          <a:prstGeom prst="rect">
            <a:avLst/>
          </a:prstGeom>
          <a:noFill/>
          <a:ln>
            <a:noFill/>
          </a:ln>
        </p:spPr>
      </p:pic>
      <p:sp>
        <p:nvSpPr>
          <p:cNvPr descr="Translations" id="168" name="Google Shape;168;p30"/>
          <p:cNvSpPr txBox="1"/>
          <p:nvPr/>
        </p:nvSpPr>
        <p:spPr>
          <a:xfrm>
            <a:off x="2735700" y="0"/>
            <a:ext cx="6408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AAAAAA"/>
                </a:solidFill>
                <a:latin typeface="Average"/>
                <a:ea typeface="Average"/>
                <a:cs typeface="Average"/>
                <a:sym typeface="Average"/>
              </a:rPr>
              <a:t>ከቀለም ንድፍዎ ጋር ይጣበቃሉ. በብዙ የብርሃን ሽፋን ጨለማን ይገንቡ። ከኋላ ይጀምሩ. የት ማድረግ እንደሚችሉ እራስዎን ይጠይቁ፡ ጠቆር ያለ፣ የበለጠ የተለየ ቀለም እና የበለጠ ዝርዝር። በጥንቃቄ የተደባለቀ ግራጫዎች የበለጠ ችሎታ ያሳያሉ.</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التزم بمخطط الألوان. أضف طبقات داكنة متعددة من اللون الفاتح. ابدأ من الخلف. اسأل نفسك أين يمكنك جعله أغمق، أو لونًا أكثر تحديدًا، أو أكثر تفصيلًا. يُظهر الرمادي الممزوج بعناية مهارة أكبر.</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Mantingueu la vostra combinació de colors. Construïu la foscor amb moltes capes de llum. Comenceu per darrere. Pregunteu-vos on podeu fer-ho: més fosc, un color més específic i més detallat. Els grisos barrejats amb cura mostren més habilitat.</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坚持你的配色方案。用多层亮色来营造暗部。从背景开始。问问自己哪些地方可以调整：更深一些，颜色更明确一些，细节更丰富一些。精心调配的灰色更能体现你的技巧。</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به طرح رنگی خود پایبند باشید. با لایه‌های روشن زیاد، تیرگی را ایجاد کنید. از پشت شروع کنید. از خود بپرسید که کجا می‌توانید آن را ایجاد کنید: تیره‌تر، رنگی خاص‌تر و با جزئیات بیشتر. خاکستری‌هایی که با دقت ترکیب شده‌اند، مهارت بیشتری را نشان می‌دهند.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अपनी रंग योजना पर टिके रहें। कई हल्की परतों से गहरापन बढ़ाएँ। पीछे से शुरुआत करें। खुद से पूछें कि आप इसे कहाँ कर सकते हैं: गहरा, ज़्यादा विशिष्ट रंग, और ज़्यादा विस्तृत। सावधानी से मिलाए गए ग्रे रंग ज़्यादा कुशलता दिखाते हैं।</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配色はそのままに、明るい色を重ねて暗くしていきます。奥から始めましょう。どこをもっと暗く、もっと具体的な色に、もっと細かく描けるか、考えてみましょう。丁寧に混ぜたグレーは、より高度な技術の証です。</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색 구성표를 고수하세요. 밝은 레이어를 여러 개 겹쳐 어둡게 표현하세요. 뒤쪽부터 시작하세요. 더 어둡게, 더 구체적인 색으로, 더 세밀하게 표현할 수 있는 부분을 스스로에게 물어보세요. 회색을 신중하게 섞으면 더욱 정교한 표현이 가능합니다.</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Li gorî şêmaya xwe ya rengan bimîne. Tarîtiyê bi gelek tebeqeyên ronahî ava bike. Ji paş ve dest pê bike. Ji xwe bipirse ku tu dikarî wê li ku derê çêbikî: tarîtir, rengekî taybettir û bi hûrgilîtir. Rengên gewr ên bi baldarî hatine tevlihevkirin jêhatîbûnek mezintir nîşan didin.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Mantenha o seu esquema de cores. Crie uma camada escura com muitas camadas claras. Comece por trás. Pergunte a si mesmo onde você pode torná-la mais escura, com uma cor mais específica e mais detalhada. Cinzas cuidadosamente misturados demonstram mais habilidade.</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ਆਪਣੀ ਰੰਗ ਸਕੀਮ 'ਤੇ ਟਿਕੇ ਰਹੋ। ਕਈ ਰੌਸ਼ਨੀ ਵਾਲੀਆਂ ਪਰਤਾਂ ਨਾਲ ਹਨੇਰਾ ਬਣਾਓ। ਪਿੱਛੇ ਤੋਂ ਸ਼ੁਰੂ ਕਰੋ। ਆਪਣੇ ਆਪ ਤੋਂ ਪੁੱਛੋ ਕਿ ਤੁਸੀਂ ਇਸਨੂੰ ਕਿੱਥੇ ਬਣਾ ਸਕਦੇ ਹੋ: ਗੂੜ੍ਹਾ, ਇੱਕ ਹੋਰ ਖਾਸ ਰੰਗ, ਅਤੇ ਹੋਰ ਵਿਸਤ੍ਰਿਤ। ਧਿਆਨ ਨਾਲ ਮਿਲਾਏ ਗਏ ਸਲੇਟੀ ਰੰਗ ਵਧੇਰੇ ਹੁਨਰ ਦਿਖਾਉਂਦੇ ਹਨ।</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Придерживайтесь своей цветовой схемы. Создавайте тёмные участки, используя множество светлых слоёв. Начните с заднего плана. Спросите себя, где вы можете сделать его темнее, более определённым и более детализированным. Тщательно смешанные оттенки серого демонстрируют более высокий уровень мастерства.</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Ku dheji nidaamka midabkaaga. Ku dhis mugdi leh lakabyo iftiin badan. Ka bilow dhabarka. Naftaada weydii halka aad ka dhigi karto: madow, midab gaar ah, oo faahfaahsan. Cawlan si taxadar leh isku dhafan ayaa muujinaya xirfad dheeraad ah.</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Mantén tu paleta de colores. Crea oscuridad con muchas capas de luz. Empieza por la parte de atrás. Pregúntate dónde puedes lograrlo: más oscuro, con un color más específico y con más detalles. Mezclar grises con cuidado demuestra mayor habilidad.</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Shikilia mpango wako wa rangi. Jenga giza na safu nyingi za mwanga. Anza nyuma. Jiulize ni wapi unaweza kuifanya: nyeusi zaidi, rangi mahususi zaidi, na maelezo zaidi. Grays zilizochanganywa kwa uangalifu zinaonyesha ustadi zaidi.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Manatili sa iyong scheme ng kulay. Bumuo ng kadiliman na may maraming liwanag na layer. Magsimula sa likod. Tanungin ang iyong sarili kung saan mo ito magagawa: mas madilim, mas tiyak na kulay, at mas detalyado. Ang maingat na pinaghalong grey ay nagpapakita ng higit na kasanayan.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Renk düzeninize sadık kalın. Koyuluğu, bolca açık renk katmanıyla artırın. Arkadan başlayın. Nerede yapabileceğinizi kendinize sorun: daha koyu, daha belirgin bir renk ve daha detaylı. Dikkatlice karıştırılmış griler daha fazla beceri gösterir.</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Дотримуйтесь своєї колірної гами. Створюйте темряву за допомогою багатьох світлих шарів. Почніть з заднього плану. Запитайте себе, де ви можете зробити його: темнішим, більш специфічним кольором та більш детальним. Ретельно змішані сірі відтінки демонструють більше майстерності.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Hãy bám sát bảng màu của bạn. Tạo độ tối bằng nhiều lớp sáng. Bắt đầu từ phía sau. Hãy tự hỏi bản thân xem bạn có thể làm điều đó ở đâu: tối hơn, màu sắc cụ thể hơn và chi tiết hơn. Pha trộn màu xám cẩn thận thể hiện sự khéo léo hơn.</a:t>
            </a:r>
            <a:endParaRPr sz="950">
              <a:solidFill>
                <a:srgbClr val="CACACA"/>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31"/>
          <p:cNvPicPr preferRelativeResize="0"/>
          <p:nvPr/>
        </p:nvPicPr>
        <p:blipFill>
          <a:blip r:embed="rId3">
            <a:alphaModFix/>
          </a:blip>
          <a:stretch>
            <a:fillRect/>
          </a:stretch>
        </p:blipFill>
        <p:spPr>
          <a:xfrm>
            <a:off x="368300" y="0"/>
            <a:ext cx="8407400" cy="6350000"/>
          </a:xfrm>
          <a:prstGeom prst="rect">
            <a:avLst/>
          </a:prstGeom>
          <a:noFill/>
          <a:ln>
            <a:noFill/>
          </a:ln>
        </p:spPr>
      </p:pic>
      <p:sp>
        <p:nvSpPr>
          <p:cNvPr id="174" name="Google Shape;174;p31"/>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Kianna Simpson</a:t>
            </a:r>
            <a:r>
              <a:rPr lang="en" sz="3000">
                <a:solidFill>
                  <a:srgbClr val="888888"/>
                </a:solidFill>
                <a:latin typeface="Oswald"/>
                <a:ea typeface="Oswald"/>
                <a:cs typeface="Oswald"/>
                <a:sym typeface="Oswald"/>
              </a:rPr>
              <a:t>, graphite on paper, Fall 2025 at Sackville High</a:t>
            </a:r>
            <a:endParaRPr sz="3000">
              <a:solidFill>
                <a:srgbClr val="888888"/>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pic>
        <p:nvPicPr>
          <p:cNvPr id="179" name="Google Shape;179;p32"/>
          <p:cNvPicPr preferRelativeResize="0"/>
          <p:nvPr/>
        </p:nvPicPr>
        <p:blipFill>
          <a:blip r:embed="rId3">
            <a:alphaModFix/>
          </a:blip>
          <a:stretch>
            <a:fillRect/>
          </a:stretch>
        </p:blipFill>
        <p:spPr>
          <a:xfrm>
            <a:off x="0" y="0"/>
            <a:ext cx="5225796" cy="6858000"/>
          </a:xfrm>
          <a:prstGeom prst="rect">
            <a:avLst/>
          </a:prstGeom>
          <a:noFill/>
          <a:ln>
            <a:noFill/>
          </a:ln>
        </p:spPr>
      </p:pic>
      <p:sp>
        <p:nvSpPr>
          <p:cNvPr id="180" name="Google Shape;180;p32"/>
          <p:cNvSpPr txBox="1"/>
          <p:nvPr/>
        </p:nvSpPr>
        <p:spPr>
          <a:xfrm>
            <a:off x="5225796" y="0"/>
            <a:ext cx="39183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Anonymous</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33"/>
          <p:cNvPicPr preferRelativeResize="0"/>
          <p:nvPr/>
        </p:nvPicPr>
        <p:blipFill>
          <a:blip r:embed="rId3">
            <a:alphaModFix/>
          </a:blip>
          <a:stretch>
            <a:fillRect/>
          </a:stretch>
        </p:blipFill>
        <p:spPr>
          <a:xfrm>
            <a:off x="0" y="0"/>
            <a:ext cx="5225796" cy="6858000"/>
          </a:xfrm>
          <a:prstGeom prst="rect">
            <a:avLst/>
          </a:prstGeom>
          <a:noFill/>
          <a:ln>
            <a:noFill/>
          </a:ln>
        </p:spPr>
      </p:pic>
      <p:sp>
        <p:nvSpPr>
          <p:cNvPr id="186" name="Google Shape;186;p33"/>
          <p:cNvSpPr txBox="1"/>
          <p:nvPr/>
        </p:nvSpPr>
        <p:spPr>
          <a:xfrm>
            <a:off x="5225796" y="0"/>
            <a:ext cx="39183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Lam Nguyen</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4"/>
          <p:cNvSpPr txBox="1"/>
          <p:nvPr>
            <p:ph idx="1" type="body"/>
          </p:nvPr>
        </p:nvSpPr>
        <p:spPr>
          <a:xfrm>
            <a:off x="0" y="5737900"/>
            <a:ext cx="9144000" cy="663000"/>
          </a:xfrm>
          <a:prstGeom prst="rect">
            <a:avLst/>
          </a:prstGeom>
          <a:noFill/>
        </p:spPr>
        <p:txBody>
          <a:bodyPr anchorCtr="0" anchor="ctr" bIns="91425" lIns="91425" spcFirstLastPara="1" rIns="91425" wrap="square" tIns="91425">
            <a:noAutofit/>
          </a:bodyPr>
          <a:lstStyle/>
          <a:p>
            <a:pPr indent="0" lvl="0" marL="0" rtl="0" algn="ctr">
              <a:lnSpc>
                <a:spcPct val="133300"/>
              </a:lnSpc>
              <a:spcBef>
                <a:spcPts val="0"/>
              </a:spcBef>
              <a:spcAft>
                <a:spcPts val="500"/>
              </a:spcAft>
              <a:buNone/>
            </a:pPr>
            <a:r>
              <a:rPr b="1" lang="en" sz="1600">
                <a:solidFill>
                  <a:srgbClr val="FFFFFF"/>
                </a:solidFill>
                <a:latin typeface="Open Sans"/>
                <a:ea typeface="Open Sans"/>
                <a:cs typeface="Open Sans"/>
                <a:sym typeface="Open Sans"/>
              </a:rPr>
              <a:t>Matthew Shlian</a:t>
            </a:r>
            <a:r>
              <a:rPr lang="en" sz="1600">
                <a:solidFill>
                  <a:srgbClr val="FFFFFF"/>
                </a:solidFill>
                <a:latin typeface="Open Sans"/>
                <a:ea typeface="Open Sans"/>
                <a:cs typeface="Open Sans"/>
                <a:sym typeface="Open Sans"/>
              </a:rPr>
              <a:t>, </a:t>
            </a:r>
            <a:r>
              <a:rPr b="1" i="1" lang="en" sz="1600">
                <a:solidFill>
                  <a:srgbClr val="FFFFFF"/>
                </a:solidFill>
                <a:latin typeface="Open Sans"/>
                <a:ea typeface="Open Sans"/>
                <a:cs typeface="Open Sans"/>
                <a:sym typeface="Open Sans"/>
              </a:rPr>
              <a:t>As Long as You’re Here</a:t>
            </a:r>
            <a:r>
              <a:rPr lang="en" sz="1600">
                <a:solidFill>
                  <a:srgbClr val="B7B7B7"/>
                </a:solidFill>
                <a:latin typeface="Open Sans"/>
                <a:ea typeface="Open Sans"/>
                <a:cs typeface="Open Sans"/>
                <a:sym typeface="Open Sans"/>
              </a:rPr>
              <a:t>, 2018. Cut and folded paper.</a:t>
            </a:r>
            <a:endParaRPr sz="1600">
              <a:solidFill>
                <a:srgbClr val="B7B7B7"/>
              </a:solidFill>
              <a:latin typeface="Open Sans"/>
              <a:ea typeface="Open Sans"/>
              <a:cs typeface="Open Sans"/>
              <a:sym typeface="Open Sans"/>
            </a:endParaRPr>
          </a:p>
        </p:txBody>
      </p:sp>
      <p:pic>
        <p:nvPicPr>
          <p:cNvPr id="192" name="Google Shape;192;p34"/>
          <p:cNvPicPr preferRelativeResize="0"/>
          <p:nvPr/>
        </p:nvPicPr>
        <p:blipFill>
          <a:blip r:embed="rId3">
            <a:alphaModFix/>
          </a:blip>
          <a:stretch>
            <a:fillRect/>
          </a:stretch>
        </p:blipFill>
        <p:spPr>
          <a:xfrm>
            <a:off x="0" y="685800"/>
            <a:ext cx="9144000" cy="4572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5"/>
          <p:cNvSpPr txBox="1"/>
          <p:nvPr>
            <p:ph idx="1" type="body"/>
          </p:nvPr>
        </p:nvSpPr>
        <p:spPr>
          <a:xfrm>
            <a:off x="0" y="4800025"/>
            <a:ext cx="7315200" cy="2058000"/>
          </a:xfrm>
          <a:prstGeom prst="rect">
            <a:avLst/>
          </a:prstGeom>
          <a:noFill/>
        </p:spPr>
        <p:txBody>
          <a:bodyPr anchorCtr="0" anchor="ctr" bIns="91425" lIns="91425" spcFirstLastPara="1" rIns="91425" wrap="square" tIns="91425">
            <a:noAutofit/>
          </a:bodyPr>
          <a:lstStyle/>
          <a:p>
            <a:pPr indent="0" lvl="0" marL="0" rtl="0" algn="ctr">
              <a:lnSpc>
                <a:spcPct val="120000"/>
              </a:lnSpc>
              <a:spcBef>
                <a:spcPts val="0"/>
              </a:spcBef>
              <a:spcAft>
                <a:spcPts val="0"/>
              </a:spcAft>
              <a:buNone/>
            </a:pPr>
            <a:r>
              <a:rPr b="1" lang="en" sz="2400">
                <a:solidFill>
                  <a:srgbClr val="FFFFFF"/>
                </a:solidFill>
                <a:latin typeface="Open Sans"/>
                <a:ea typeface="Open Sans"/>
                <a:cs typeface="Open Sans"/>
                <a:sym typeface="Open Sans"/>
              </a:rPr>
              <a:t>Katerina Marchenko</a:t>
            </a:r>
            <a:r>
              <a:rPr lang="en" sz="2400">
                <a:solidFill>
                  <a:srgbClr val="EFEFEF"/>
                </a:solidFill>
                <a:latin typeface="Open Sans"/>
                <a:ea typeface="Open Sans"/>
                <a:cs typeface="Open Sans"/>
                <a:sym typeface="Open Sans"/>
              </a:rPr>
              <a:t> </a:t>
            </a:r>
            <a:r>
              <a:rPr i="1" lang="en" sz="2400">
                <a:solidFill>
                  <a:srgbClr val="B7B7B7"/>
                </a:solidFill>
                <a:latin typeface="Open Sans"/>
                <a:ea typeface="Open Sans"/>
                <a:cs typeface="Open Sans"/>
                <a:sym typeface="Open Sans"/>
              </a:rPr>
              <a:t>(@kath_rinrin)</a:t>
            </a:r>
            <a:endParaRPr sz="2400">
              <a:solidFill>
                <a:srgbClr val="B7B7B7"/>
              </a:solidFill>
              <a:latin typeface="Open Sans"/>
              <a:ea typeface="Open Sans"/>
              <a:cs typeface="Open Sans"/>
              <a:sym typeface="Open Sans"/>
            </a:endParaRPr>
          </a:p>
          <a:p>
            <a:pPr indent="0" lvl="0" marL="0" rtl="0" algn="ctr">
              <a:lnSpc>
                <a:spcPct val="120000"/>
              </a:lnSpc>
              <a:spcBef>
                <a:spcPts val="0"/>
              </a:spcBef>
              <a:spcAft>
                <a:spcPts val="0"/>
              </a:spcAft>
              <a:buNone/>
            </a:pPr>
            <a:r>
              <a:rPr lang="en" sz="2400">
                <a:solidFill>
                  <a:srgbClr val="B7B7B7"/>
                </a:solidFill>
                <a:latin typeface="Open Sans"/>
                <a:ea typeface="Open Sans"/>
                <a:cs typeface="Open Sans"/>
                <a:sym typeface="Open Sans"/>
              </a:rPr>
              <a:t>embroidery on tulle</a:t>
            </a:r>
            <a:endParaRPr sz="2400">
              <a:solidFill>
                <a:srgbClr val="B7B7B7"/>
              </a:solidFill>
              <a:latin typeface="Open Sans"/>
              <a:ea typeface="Open Sans"/>
              <a:cs typeface="Open Sans"/>
              <a:sym typeface="Open Sans"/>
            </a:endParaRPr>
          </a:p>
          <a:p>
            <a:pPr indent="0" lvl="0" marL="0" rtl="0" algn="ctr">
              <a:lnSpc>
                <a:spcPct val="120000"/>
              </a:lnSpc>
              <a:spcBef>
                <a:spcPts val="0"/>
              </a:spcBef>
              <a:spcAft>
                <a:spcPts val="0"/>
              </a:spcAft>
              <a:buNone/>
            </a:pPr>
            <a:r>
              <a:rPr lang="en" sz="2400">
                <a:solidFill>
                  <a:srgbClr val="B7B7B7"/>
                </a:solidFill>
                <a:latin typeface="Open Sans"/>
                <a:ea typeface="Open Sans"/>
                <a:cs typeface="Open Sans"/>
                <a:sym typeface="Open Sans"/>
              </a:rPr>
              <a:t>2019</a:t>
            </a:r>
            <a:endParaRPr sz="2400">
              <a:solidFill>
                <a:srgbClr val="B7B7B7"/>
              </a:solidFill>
              <a:latin typeface="Open Sans"/>
              <a:ea typeface="Open Sans"/>
              <a:cs typeface="Open Sans"/>
              <a:sym typeface="Open Sans"/>
            </a:endParaRPr>
          </a:p>
        </p:txBody>
      </p:sp>
      <p:pic>
        <p:nvPicPr>
          <p:cNvPr id="198" name="Google Shape;198;p35"/>
          <p:cNvPicPr preferRelativeResize="0"/>
          <p:nvPr/>
        </p:nvPicPr>
        <p:blipFill>
          <a:blip r:embed="rId3">
            <a:alphaModFix/>
          </a:blip>
          <a:stretch>
            <a:fillRect/>
          </a:stretch>
        </p:blipFill>
        <p:spPr>
          <a:xfrm>
            <a:off x="-100" y="252088"/>
            <a:ext cx="4547925" cy="4547925"/>
          </a:xfrm>
          <a:prstGeom prst="rect">
            <a:avLst/>
          </a:prstGeom>
          <a:noFill/>
          <a:ln>
            <a:noFill/>
          </a:ln>
        </p:spPr>
      </p:pic>
      <p:pic>
        <p:nvPicPr>
          <p:cNvPr id="199" name="Google Shape;199;p35"/>
          <p:cNvPicPr preferRelativeResize="0"/>
          <p:nvPr/>
        </p:nvPicPr>
        <p:blipFill>
          <a:blip r:embed="rId4">
            <a:alphaModFix/>
          </a:blip>
          <a:stretch>
            <a:fillRect/>
          </a:stretch>
        </p:blipFill>
        <p:spPr>
          <a:xfrm>
            <a:off x="4889533" y="252100"/>
            <a:ext cx="4254467" cy="4547925"/>
          </a:xfrm>
          <a:prstGeom prst="rect">
            <a:avLst/>
          </a:prstGeom>
          <a:noFill/>
          <a:ln>
            <a:noFill/>
          </a:ln>
        </p:spPr>
      </p:pic>
      <p:pic>
        <p:nvPicPr>
          <p:cNvPr id="200" name="Google Shape;200;p35"/>
          <p:cNvPicPr preferRelativeResize="0"/>
          <p:nvPr/>
        </p:nvPicPr>
        <p:blipFill>
          <a:blip r:embed="rId5">
            <a:alphaModFix amt="51000"/>
          </a:blip>
          <a:stretch>
            <a:fillRect/>
          </a:stretch>
        </p:blipFill>
        <p:spPr>
          <a:xfrm>
            <a:off x="7208875" y="4914625"/>
            <a:ext cx="1828800" cy="1828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6"/>
          <p:cNvSpPr txBox="1"/>
          <p:nvPr/>
        </p:nvSpPr>
        <p:spPr>
          <a:xfrm>
            <a:off x="5495925" y="150"/>
            <a:ext cx="3648000" cy="447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bin"/>
                <a:ea typeface="Cabin"/>
                <a:cs typeface="Cabin"/>
                <a:sym typeface="Cabin"/>
              </a:rPr>
              <a:t>Black Box Press Studio </a:t>
            </a:r>
            <a:r>
              <a:rPr i="1" lang="en" sz="1800">
                <a:solidFill>
                  <a:srgbClr val="B7B7B7"/>
                </a:solidFill>
                <a:latin typeface="Cabin"/>
                <a:ea typeface="Cabin"/>
                <a:cs typeface="Cabin"/>
                <a:sym typeface="Cabin"/>
              </a:rPr>
              <a:t>@blackboxpress</a:t>
            </a:r>
            <a:endParaRPr i="1" sz="1800">
              <a:solidFill>
                <a:srgbClr val="B7B7B7"/>
              </a:solidFill>
              <a:latin typeface="Cabin"/>
              <a:ea typeface="Cabin"/>
              <a:cs typeface="Cabin"/>
              <a:sym typeface="Cabin"/>
            </a:endParaRPr>
          </a:p>
          <a:p>
            <a:pPr indent="0" lvl="0" marL="0" rtl="0" algn="ctr">
              <a:spcBef>
                <a:spcPts val="0"/>
              </a:spcBef>
              <a:spcAft>
                <a:spcPts val="0"/>
              </a:spcAft>
              <a:buNone/>
            </a:pPr>
            <a:r>
              <a:t/>
            </a:r>
            <a:endParaRPr i="1" sz="1800">
              <a:solidFill>
                <a:srgbClr val="B7B7B7"/>
              </a:solidFill>
              <a:latin typeface="Cabin"/>
              <a:ea typeface="Cabin"/>
              <a:cs typeface="Cabin"/>
              <a:sym typeface="Cabin"/>
            </a:endParaRPr>
          </a:p>
          <a:p>
            <a:pPr indent="0" lvl="0" marL="0" rtl="0" algn="ctr">
              <a:spcBef>
                <a:spcPts val="0"/>
              </a:spcBef>
              <a:spcAft>
                <a:spcPts val="0"/>
              </a:spcAft>
              <a:buNone/>
            </a:pPr>
            <a:r>
              <a:rPr b="1" i="1" lang="en" sz="1800">
                <a:solidFill>
                  <a:srgbClr val="FFFFFF"/>
                </a:solidFill>
                <a:latin typeface="Cabin"/>
                <a:ea typeface="Cabin"/>
                <a:cs typeface="Cabin"/>
                <a:sym typeface="Cabin"/>
              </a:rPr>
              <a:t>I See God In Us</a:t>
            </a:r>
            <a:endParaRPr b="1" sz="1800">
              <a:solidFill>
                <a:srgbClr val="FFFFFF"/>
              </a:solidFill>
              <a:latin typeface="Cabin"/>
              <a:ea typeface="Cabin"/>
              <a:cs typeface="Cabin"/>
              <a:sym typeface="Cabin"/>
            </a:endParaRPr>
          </a:p>
          <a:p>
            <a:pPr indent="0" lvl="0" marL="0" rtl="0" algn="ctr">
              <a:spcBef>
                <a:spcPts val="0"/>
              </a:spcBef>
              <a:spcAft>
                <a:spcPts val="0"/>
              </a:spcAft>
              <a:buNone/>
            </a:pPr>
            <a:r>
              <a:t/>
            </a:r>
            <a:endParaRPr sz="1800">
              <a:solidFill>
                <a:srgbClr val="B7B7B7"/>
              </a:solidFill>
              <a:latin typeface="Cabin"/>
              <a:ea typeface="Cabin"/>
              <a:cs typeface="Cabin"/>
              <a:sym typeface="Cabin"/>
            </a:endParaRPr>
          </a:p>
          <a:p>
            <a:pPr indent="0" lvl="0" marL="0" rtl="0" algn="ctr">
              <a:spcBef>
                <a:spcPts val="0"/>
              </a:spcBef>
              <a:spcAft>
                <a:spcPts val="0"/>
              </a:spcAft>
              <a:buNone/>
            </a:pPr>
            <a:r>
              <a:rPr lang="en" sz="1800">
                <a:solidFill>
                  <a:srgbClr val="B7B7B7"/>
                </a:solidFill>
                <a:latin typeface="Cabin"/>
                <a:ea typeface="Cabin"/>
                <a:cs typeface="Cabin"/>
                <a:sym typeface="Cabin"/>
              </a:rPr>
              <a:t> 2019</a:t>
            </a:r>
            <a:endParaRPr sz="1800">
              <a:solidFill>
                <a:srgbClr val="B7B7B7"/>
              </a:solidFill>
              <a:latin typeface="Cabin"/>
              <a:ea typeface="Cabin"/>
              <a:cs typeface="Cabin"/>
              <a:sym typeface="Cabin"/>
            </a:endParaRPr>
          </a:p>
          <a:p>
            <a:pPr indent="0" lvl="0" marL="0" marR="0" rtl="0" algn="l">
              <a:lnSpc>
                <a:spcPct val="100000"/>
              </a:lnSpc>
              <a:spcBef>
                <a:spcPts val="0"/>
              </a:spcBef>
              <a:spcAft>
                <a:spcPts val="0"/>
              </a:spcAft>
              <a:buNone/>
            </a:pPr>
            <a:r>
              <a:t/>
            </a:r>
            <a:endParaRPr b="1" sz="1800">
              <a:solidFill>
                <a:srgbClr val="FFFFFF"/>
              </a:solidFill>
              <a:latin typeface="Cabin"/>
              <a:ea typeface="Cabin"/>
              <a:cs typeface="Cabin"/>
              <a:sym typeface="Cabin"/>
            </a:endParaRPr>
          </a:p>
          <a:p>
            <a:pPr indent="0" lvl="0" marL="0" marR="0" rtl="0" algn="ctr">
              <a:lnSpc>
                <a:spcPct val="100000"/>
              </a:lnSpc>
              <a:spcBef>
                <a:spcPts val="0"/>
              </a:spcBef>
              <a:spcAft>
                <a:spcPts val="0"/>
              </a:spcAft>
              <a:buNone/>
            </a:pPr>
            <a:r>
              <a:t/>
            </a:r>
            <a:endParaRPr b="1" sz="1800">
              <a:solidFill>
                <a:srgbClr val="FFFFFF"/>
              </a:solidFill>
              <a:latin typeface="Cabin"/>
              <a:ea typeface="Cabin"/>
              <a:cs typeface="Cabin"/>
              <a:sym typeface="Cabin"/>
            </a:endParaRPr>
          </a:p>
          <a:p>
            <a:pPr indent="0" lvl="0" marL="0" rtl="0" algn="ctr">
              <a:spcBef>
                <a:spcPts val="0"/>
              </a:spcBef>
              <a:spcAft>
                <a:spcPts val="0"/>
              </a:spcAft>
              <a:buNone/>
            </a:pPr>
            <a:r>
              <a:rPr lang="en" sz="1800">
                <a:solidFill>
                  <a:srgbClr val="B7B7B7"/>
                </a:solidFill>
                <a:latin typeface="Cabin"/>
                <a:ea typeface="Cabin"/>
                <a:cs typeface="Cabin"/>
                <a:sym typeface="Cabin"/>
              </a:rPr>
              <a:t>acrylic, relief, charcoal, fabric, decorative paper, hand stitching, liquid gold leaf</a:t>
            </a:r>
            <a:endParaRPr sz="1800">
              <a:solidFill>
                <a:srgbClr val="B7B7B7"/>
              </a:solidFill>
              <a:latin typeface="Cabin"/>
              <a:ea typeface="Cabin"/>
              <a:cs typeface="Cabin"/>
              <a:sym typeface="Cabin"/>
            </a:endParaRPr>
          </a:p>
          <a:p>
            <a:pPr indent="0" lvl="0" marL="0" rtl="0" algn="ctr">
              <a:spcBef>
                <a:spcPts val="0"/>
              </a:spcBef>
              <a:spcAft>
                <a:spcPts val="0"/>
              </a:spcAft>
              <a:buNone/>
            </a:pPr>
            <a:r>
              <a:t/>
            </a:r>
            <a:endParaRPr sz="1800">
              <a:solidFill>
                <a:srgbClr val="B7B7B7"/>
              </a:solidFill>
              <a:latin typeface="Cabin"/>
              <a:ea typeface="Cabin"/>
              <a:cs typeface="Cabin"/>
              <a:sym typeface="Cabin"/>
            </a:endParaRPr>
          </a:p>
          <a:p>
            <a:pPr indent="0" lvl="0" marL="0" rtl="0" algn="ctr">
              <a:spcBef>
                <a:spcPts val="0"/>
              </a:spcBef>
              <a:spcAft>
                <a:spcPts val="0"/>
              </a:spcAft>
              <a:buNone/>
            </a:pPr>
            <a:r>
              <a:rPr lang="en" sz="1800">
                <a:solidFill>
                  <a:srgbClr val="B7B7B7"/>
                </a:solidFill>
                <a:latin typeface="Cabin"/>
                <a:ea typeface="Cabin"/>
                <a:cs typeface="Cabin"/>
                <a:sym typeface="Cabin"/>
              </a:rPr>
              <a:t>6 x 4.5 feet</a:t>
            </a:r>
            <a:endParaRPr b="1" sz="1800">
              <a:solidFill>
                <a:srgbClr val="FFFFFF"/>
              </a:solidFill>
              <a:latin typeface="Cabin"/>
              <a:ea typeface="Cabin"/>
              <a:cs typeface="Cabin"/>
              <a:sym typeface="Cabin"/>
            </a:endParaRPr>
          </a:p>
        </p:txBody>
      </p:sp>
      <p:pic>
        <p:nvPicPr>
          <p:cNvPr descr="Image from https://instagram.fyaw1-1.fna.fbcdn.net/v/t51.2885-15/sh0.08/e35/p750x750/75296731_486538792207645_2600986302205921697_n.jpg?_nc_ht=instagram.fyaw1-1.fna.fbcdn.net&amp;_nc_cat=101&amp;oh=fe6be5efdd07c0b5787c467783fdb88a&amp;oe=5E68A008" id="206" name="Google Shape;206;p36"/>
          <p:cNvPicPr preferRelativeResize="0"/>
          <p:nvPr/>
        </p:nvPicPr>
        <p:blipFill>
          <a:blip r:embed="rId3">
            <a:alphaModFix/>
          </a:blip>
          <a:stretch>
            <a:fillRect/>
          </a:stretch>
        </p:blipFill>
        <p:spPr>
          <a:xfrm>
            <a:off x="0" y="0"/>
            <a:ext cx="5486400" cy="6858000"/>
          </a:xfrm>
          <a:prstGeom prst="rect">
            <a:avLst/>
          </a:prstGeom>
          <a:noFill/>
          <a:ln>
            <a:noFill/>
          </a:ln>
        </p:spPr>
      </p:pic>
      <p:pic>
        <p:nvPicPr>
          <p:cNvPr id="207" name="Google Shape;207;p36"/>
          <p:cNvPicPr preferRelativeResize="0"/>
          <p:nvPr/>
        </p:nvPicPr>
        <p:blipFill>
          <a:blip r:embed="rId4">
            <a:alphaModFix amt="51000"/>
          </a:blip>
          <a:stretch>
            <a:fillRect/>
          </a:stretch>
        </p:blipFill>
        <p:spPr>
          <a:xfrm>
            <a:off x="6405525" y="4473925"/>
            <a:ext cx="1828800" cy="1828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7"/>
          <p:cNvSpPr txBox="1"/>
          <p:nvPr/>
        </p:nvSpPr>
        <p:spPr>
          <a:xfrm>
            <a:off x="-75" y="5948800"/>
            <a:ext cx="9144000" cy="909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Sally Scales </a:t>
            </a:r>
            <a:r>
              <a:rPr i="1" lang="en" sz="2400">
                <a:solidFill>
                  <a:srgbClr val="B7B7B7"/>
                </a:solidFill>
                <a:latin typeface="Cabin"/>
                <a:ea typeface="Cabin"/>
                <a:cs typeface="Cabin"/>
                <a:sym typeface="Cabin"/>
              </a:rPr>
              <a:t>(Pitjantjatjara, Australia), </a:t>
            </a:r>
            <a:r>
              <a:rPr lang="en" sz="2400">
                <a:solidFill>
                  <a:srgbClr val="B7B7B7"/>
                </a:solidFill>
                <a:latin typeface="Cabin"/>
                <a:ea typeface="Cabin"/>
                <a:cs typeface="Cabin"/>
                <a:sym typeface="Cabin"/>
              </a:rPr>
              <a:t>family tribute</a:t>
            </a:r>
            <a:r>
              <a:rPr i="1" lang="en" sz="2400">
                <a:solidFill>
                  <a:srgbClr val="B7B7B7"/>
                </a:solidFill>
                <a:latin typeface="Cabin"/>
                <a:ea typeface="Cabin"/>
                <a:cs typeface="Cabin"/>
                <a:sym typeface="Cabin"/>
              </a:rPr>
              <a:t>, 2022.</a:t>
            </a:r>
            <a:endParaRPr i="1" sz="2400">
              <a:solidFill>
                <a:srgbClr val="B7B7B7"/>
              </a:solidFill>
              <a:latin typeface="Cabin"/>
              <a:ea typeface="Cabin"/>
              <a:cs typeface="Cabin"/>
              <a:sym typeface="Cabin"/>
            </a:endParaRPr>
          </a:p>
        </p:txBody>
      </p:sp>
      <p:pic>
        <p:nvPicPr>
          <p:cNvPr id="213" name="Google Shape;213;p37"/>
          <p:cNvPicPr preferRelativeResize="0"/>
          <p:nvPr/>
        </p:nvPicPr>
        <p:blipFill>
          <a:blip r:embed="rId3">
            <a:alphaModFix/>
          </a:blip>
          <a:stretch>
            <a:fillRect/>
          </a:stretch>
        </p:blipFill>
        <p:spPr>
          <a:xfrm>
            <a:off x="-75" y="857250"/>
            <a:ext cx="9144001"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8"/>
          <p:cNvSpPr txBox="1"/>
          <p:nvPr>
            <p:ph idx="1" type="body"/>
          </p:nvPr>
        </p:nvSpPr>
        <p:spPr>
          <a:xfrm>
            <a:off x="0" y="5746500"/>
            <a:ext cx="4593900" cy="11115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latin typeface="Open Sans"/>
                <a:ea typeface="Open Sans"/>
                <a:cs typeface="Open Sans"/>
                <a:sym typeface="Open Sans"/>
              </a:rPr>
              <a:t>Kablusiak</a:t>
            </a:r>
            <a:r>
              <a:rPr lang="en" sz="1800">
                <a:latin typeface="Open Sans"/>
                <a:ea typeface="Open Sans"/>
                <a:cs typeface="Open Sans"/>
                <a:sym typeface="Open Sans"/>
              </a:rPr>
              <a:t> </a:t>
            </a:r>
            <a:r>
              <a:rPr i="1" lang="en" sz="1800">
                <a:solidFill>
                  <a:srgbClr val="B7B7B7"/>
                </a:solidFill>
                <a:latin typeface="Open Sans"/>
                <a:ea typeface="Open Sans"/>
                <a:cs typeface="Open Sans"/>
                <a:sym typeface="Open Sans"/>
              </a:rPr>
              <a:t>(Inuk - Canada) </a:t>
            </a:r>
            <a:r>
              <a:rPr i="1" lang="en" sz="1800" u="sng">
                <a:solidFill>
                  <a:schemeClr val="hlink"/>
                </a:solidFill>
                <a:latin typeface="Open Sans"/>
                <a:ea typeface="Open Sans"/>
                <a:cs typeface="Open Sans"/>
                <a:sym typeface="Open Sans"/>
                <a:hlinkClick r:id="rId3"/>
              </a:rPr>
              <a:t>@kablusiak</a:t>
            </a:r>
            <a:r>
              <a:rPr i="1" lang="en" sz="1800">
                <a:latin typeface="Open Sans"/>
                <a:ea typeface="Open Sans"/>
                <a:cs typeface="Open Sans"/>
                <a:sym typeface="Open Sans"/>
              </a:rPr>
              <a:t> </a:t>
            </a:r>
            <a:br>
              <a:rPr i="1" lang="en" sz="1800">
                <a:latin typeface="Open Sans"/>
                <a:ea typeface="Open Sans"/>
                <a:cs typeface="Open Sans"/>
                <a:sym typeface="Open Sans"/>
              </a:rPr>
            </a:br>
            <a:r>
              <a:rPr b="1" lang="en" sz="1800">
                <a:solidFill>
                  <a:srgbClr val="B7B7B7"/>
                </a:solidFill>
                <a:latin typeface="Open Sans"/>
                <a:ea typeface="Open Sans"/>
                <a:cs typeface="Open Sans"/>
                <a:sym typeface="Open Sans"/>
              </a:rPr>
              <a:t>has won the </a:t>
            </a:r>
            <a:r>
              <a:rPr b="1" lang="en" sz="1800">
                <a:latin typeface="Open Sans"/>
                <a:ea typeface="Open Sans"/>
                <a:cs typeface="Open Sans"/>
                <a:sym typeface="Open Sans"/>
              </a:rPr>
              <a:t>$100 000 2023 Sobeys Art Prize!</a:t>
            </a:r>
            <a:endParaRPr sz="1800"/>
          </a:p>
        </p:txBody>
      </p:sp>
      <p:pic>
        <p:nvPicPr>
          <p:cNvPr id="219" name="Google Shape;219;p38"/>
          <p:cNvPicPr preferRelativeResize="0"/>
          <p:nvPr/>
        </p:nvPicPr>
        <p:blipFill>
          <a:blip r:embed="rId4">
            <a:alphaModFix/>
          </a:blip>
          <a:stretch>
            <a:fillRect/>
          </a:stretch>
        </p:blipFill>
        <p:spPr>
          <a:xfrm>
            <a:off x="0" y="0"/>
            <a:ext cx="4593796" cy="5746499"/>
          </a:xfrm>
          <a:prstGeom prst="rect">
            <a:avLst/>
          </a:prstGeom>
          <a:noFill/>
          <a:ln>
            <a:noFill/>
          </a:ln>
        </p:spPr>
      </p:pic>
      <p:pic>
        <p:nvPicPr>
          <p:cNvPr id="220" name="Google Shape;220;p38"/>
          <p:cNvPicPr preferRelativeResize="0"/>
          <p:nvPr/>
        </p:nvPicPr>
        <p:blipFill>
          <a:blip r:embed="rId5">
            <a:alphaModFix/>
          </a:blip>
          <a:stretch>
            <a:fillRect/>
          </a:stretch>
        </p:blipFill>
        <p:spPr>
          <a:xfrm>
            <a:off x="4593800" y="0"/>
            <a:ext cx="4550200" cy="5141723"/>
          </a:xfrm>
          <a:prstGeom prst="rect">
            <a:avLst/>
          </a:prstGeom>
          <a:noFill/>
          <a:ln>
            <a:noFill/>
          </a:ln>
        </p:spPr>
      </p:pic>
      <p:sp>
        <p:nvSpPr>
          <p:cNvPr id="221" name="Google Shape;221;p38"/>
          <p:cNvSpPr txBox="1"/>
          <p:nvPr>
            <p:ph idx="1" type="body"/>
          </p:nvPr>
        </p:nvSpPr>
        <p:spPr>
          <a:xfrm>
            <a:off x="4550100" y="5141725"/>
            <a:ext cx="4593900" cy="17163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latin typeface="Open Sans"/>
                <a:ea typeface="Open Sans"/>
                <a:cs typeface="Open Sans"/>
                <a:sym typeface="Open Sans"/>
              </a:rPr>
              <a:t>Kablusiak</a:t>
            </a:r>
            <a:r>
              <a:rPr b="1" lang="en" sz="1800">
                <a:solidFill>
                  <a:srgbClr val="B7B7B7"/>
                </a:solidFill>
                <a:latin typeface="Open Sans"/>
                <a:ea typeface="Open Sans"/>
                <a:cs typeface="Open Sans"/>
                <a:sym typeface="Open Sans"/>
              </a:rPr>
              <a:t>, </a:t>
            </a:r>
            <a:r>
              <a:rPr b="1" i="1" lang="en" sz="1800">
                <a:solidFill>
                  <a:srgbClr val="FFFFFF"/>
                </a:solidFill>
                <a:latin typeface="Open Sans"/>
                <a:ea typeface="Open Sans"/>
                <a:cs typeface="Open Sans"/>
                <a:sym typeface="Open Sans"/>
              </a:rPr>
              <a:t>Surprise Bag|Party City (where you belong)</a:t>
            </a:r>
            <a:r>
              <a:rPr lang="en" sz="1800">
                <a:solidFill>
                  <a:srgbClr val="B7B7B7"/>
                </a:solidFill>
                <a:latin typeface="Open Sans"/>
                <a:ea typeface="Open Sans"/>
                <a:cs typeface="Open Sans"/>
                <a:sym typeface="Open Sans"/>
              </a:rPr>
              <a:t>, 2022. Soapstone candies, miniature wall hanging, keychain, stickers, temporary tattoos and archivally printed bag.</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9"/>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27" name="Google Shape;227;p39"/>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28" name="Google Shape;228;p39"/>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40"/>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34" name="Google Shape;234;p40"/>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35" name="Google Shape;235;p40"/>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Chloe Willett</a:t>
            </a:r>
            <a:r>
              <a:rPr lang="en" sz="2600">
                <a:solidFill>
                  <a:srgbClr val="888888"/>
                </a:solidFill>
                <a:latin typeface="Oswald"/>
                <a:ea typeface="Oswald"/>
                <a:cs typeface="Oswald"/>
                <a:sym typeface="Oswald"/>
              </a:rPr>
              <a:t> at Sackville High, Thursday, November 20th</a:t>
            </a:r>
            <a:endParaRPr sz="2600">
              <a:solidFill>
                <a:srgbClr val="888888"/>
              </a:solidFill>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41"/>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41" name="Google Shape;241;p41"/>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42" name="Google Shape;242;p41"/>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Drew Ferma</a:t>
            </a:r>
            <a:r>
              <a:rPr lang="en" sz="2600">
                <a:solidFill>
                  <a:srgbClr val="888888"/>
                </a:solidFill>
                <a:latin typeface="Oswald"/>
                <a:ea typeface="Oswald"/>
                <a:cs typeface="Oswald"/>
                <a:sym typeface="Oswald"/>
              </a:rPr>
              <a:t> at Sackville High, Thursday, November 20th</a:t>
            </a:r>
            <a:endParaRPr sz="2600">
              <a:solidFill>
                <a:srgbClr val="888888"/>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descr="Translations" id="247" name="Google Shape;247;p42"/>
          <p:cNvSpPr txBox="1"/>
          <p:nvPr/>
        </p:nvSpPr>
        <p:spPr>
          <a:xfrm>
            <a:off x="0" y="0"/>
            <a:ext cx="36576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Are you using thin layers of paint to shade realistically?</a:t>
            </a:r>
            <a:endParaRPr sz="4800">
              <a:solidFill>
                <a:srgbClr val="FFFFFF"/>
              </a:solidFill>
              <a:latin typeface="Oswald"/>
              <a:ea typeface="Oswald"/>
              <a:cs typeface="Oswald"/>
              <a:sym typeface="Oswald"/>
            </a:endParaRPr>
          </a:p>
          <a:p>
            <a:pPr indent="0" lvl="0" marL="0" rtl="0" algn="ctr">
              <a:spcBef>
                <a:spcPts val="0"/>
              </a:spcBef>
              <a:spcAft>
                <a:spcPts val="0"/>
              </a:spcAft>
              <a:buNone/>
            </a:pPr>
            <a:r>
              <a:t/>
            </a:r>
            <a:endParaRPr sz="4800">
              <a:solidFill>
                <a:srgbClr val="FFFFFF"/>
              </a:solidFill>
              <a:latin typeface="Oswald"/>
              <a:ea typeface="Oswald"/>
              <a:cs typeface="Oswald"/>
              <a:sym typeface="Oswald"/>
            </a:endParaRPr>
          </a:p>
          <a:p>
            <a:pPr indent="0" lvl="0" marL="0" rtl="0" algn="ctr">
              <a:spcBef>
                <a:spcPts val="0"/>
              </a:spcBef>
              <a:spcAft>
                <a:spcPts val="0"/>
              </a:spcAft>
              <a:buNone/>
            </a:pPr>
            <a:r>
              <a:rPr lang="en" sz="3500">
                <a:solidFill>
                  <a:srgbClr val="00FF00"/>
                </a:solidFill>
                <a:latin typeface="Oswald"/>
                <a:ea typeface="Oswald"/>
                <a:cs typeface="Oswald"/>
                <a:sym typeface="Oswald"/>
              </a:rPr>
              <a:t>💪🏼yes, layers!</a:t>
            </a:r>
            <a:endParaRPr sz="3500">
              <a:solidFill>
                <a:srgbClr val="00FF00"/>
              </a:solidFill>
              <a:latin typeface="Oswald"/>
              <a:ea typeface="Oswald"/>
              <a:cs typeface="Oswald"/>
              <a:sym typeface="Oswald"/>
            </a:endParaRPr>
          </a:p>
          <a:p>
            <a:pPr indent="0" lvl="0" marL="0" rtl="0" algn="ctr">
              <a:spcBef>
                <a:spcPts val="0"/>
              </a:spcBef>
              <a:spcAft>
                <a:spcPts val="0"/>
              </a:spcAft>
              <a:buNone/>
            </a:pPr>
            <a:r>
              <a:t/>
            </a:r>
            <a:endParaRPr sz="3500">
              <a:solidFill>
                <a:srgbClr val="00FF00"/>
              </a:solidFill>
              <a:latin typeface="Oswald"/>
              <a:ea typeface="Oswald"/>
              <a:cs typeface="Oswald"/>
              <a:sym typeface="Oswald"/>
            </a:endParaRPr>
          </a:p>
          <a:p>
            <a:pPr indent="0" lvl="0" marL="0" rtl="0" algn="ctr">
              <a:spcBef>
                <a:spcPts val="0"/>
              </a:spcBef>
              <a:spcAft>
                <a:spcPts val="0"/>
              </a:spcAft>
              <a:buNone/>
            </a:pPr>
            <a:r>
              <a:rPr lang="en" sz="3500">
                <a:solidFill>
                  <a:srgbClr val="FFFF00"/>
                </a:solidFill>
                <a:latin typeface="Oswald"/>
                <a:ea typeface="Oswald"/>
                <a:cs typeface="Oswald"/>
                <a:sym typeface="Oswald"/>
              </a:rPr>
              <a:t>🌱still time to grow!</a:t>
            </a:r>
            <a:endParaRPr sz="3500">
              <a:solidFill>
                <a:srgbClr val="FFFF00"/>
              </a:solidFill>
              <a:latin typeface="Oswald"/>
              <a:ea typeface="Oswald"/>
              <a:cs typeface="Oswald"/>
              <a:sym typeface="Oswald"/>
            </a:endParaRPr>
          </a:p>
        </p:txBody>
      </p:sp>
      <p:sp>
        <p:nvSpPr>
          <p:cNvPr descr="Translations" id="248" name="Google Shape;248;p42"/>
          <p:cNvSpPr txBox="1"/>
          <p:nvPr/>
        </p:nvSpPr>
        <p:spPr>
          <a:xfrm>
            <a:off x="3657600" y="0"/>
            <a:ext cx="54864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በተጨባጭ ለማጥላላት ቀጭን የቀለም ንብርብሮችን እየተጠቀምክ ነው?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هل تستخدم طبقات رقيقة من الطلاء لتظليل واقعي؟</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Esteu utilitzant capes fines de pintura per ombrejar de manera realista?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你是用薄薄的颜料层来营造逼真的阴影效果吗？</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آیا از لایه‌های نازک رنگ برای سایه‌زنی واقع‌گرایانه استفاده می‌کنید؟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क्या आप यथार्थवादी छायांकन के लिए पेंट की पतली परतों का उपयोग कर रहे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リアルな陰影を表現するために薄い層のペイントを使用していますか?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사실적으로 음영을 표현하기 위해 얇은 페인트 층을 사용하고 있나요?</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Ji bo ku bi awayekî rastîn rengê xwe biguherînî, tebeqeyên tenik ên boyaxê bi kar tînî?</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Você está usando camadas finas de tinta para sombrear de forma realista?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ਕੀ ਤੁਸੀਂ ਅਸਲ ਰੰਗਤ ਦੇਣ ਲਈ ਪੇਂਟ ਦੀਆਂ ਪਤਲੀਆਂ ਪਰਤਾਂ ਵਰਤ ਰਹੇ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Используете ли вы тонкие слои краски для реалистичной штриховки?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Ma waxaad isticmaashaa lakabyo khafiif ah oo rinji ah si aad u hadho si dhab ah?</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¿Utilizas capas finas de pintura para lograr sombreados realistas?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Je, unatumia tabaka nyembamba za rangi kuweka kivuli kihalisi?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Gumagamit ka ba ng maninipis na layer ng pintura para lilim nang makatotohanan?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Gerçekçi gölgelendirme yapmak için ince boya katmanları mı kullanıyorsunuz?</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Ви використовуєте тонкі шари фарби, щоб реалістично затінити?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Bạn có sử dụng lớp sơn mỏng để tạo bóng một cách chân thực không?</a:t>
            </a:r>
            <a:endParaRPr sz="1800">
              <a:solidFill>
                <a:schemeClr val="accent3"/>
              </a:solidFill>
              <a:latin typeface="Average"/>
              <a:ea typeface="Average"/>
              <a:cs typeface="Average"/>
              <a:sym typeface="Averag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2" name="Shape 252"/>
        <p:cNvGrpSpPr/>
        <p:nvPr/>
      </p:nvGrpSpPr>
      <p:grpSpPr>
        <a:xfrm>
          <a:off x="0" y="0"/>
          <a:ext cx="0" cy="0"/>
          <a:chOff x="0" y="0"/>
          <a:chExt cx="0" cy="0"/>
        </a:xfrm>
      </p:grpSpPr>
      <p:sp>
        <p:nvSpPr>
          <p:cNvPr id="253" name="Google Shape;253;p43"/>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💪🏼yes, layers!</a:t>
            </a:r>
            <a:endParaRPr sz="4800">
              <a:solidFill>
                <a:srgbClr val="00FF00"/>
              </a:solidFill>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7" name="Shape 257"/>
        <p:cNvGrpSpPr/>
        <p:nvPr/>
      </p:nvGrpSpPr>
      <p:grpSpPr>
        <a:xfrm>
          <a:off x="0" y="0"/>
          <a:ext cx="0" cy="0"/>
          <a:chOff x="0" y="0"/>
          <a:chExt cx="0" cy="0"/>
        </a:xfrm>
      </p:grpSpPr>
      <p:sp>
        <p:nvSpPr>
          <p:cNvPr id="258" name="Google Shape;258;p44"/>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latin typeface="Oswald"/>
                <a:ea typeface="Oswald"/>
                <a:cs typeface="Oswald"/>
                <a:sym typeface="Oswald"/>
              </a:rPr>
              <a:t>🌱</a:t>
            </a:r>
            <a:r>
              <a:rPr lang="en" sz="4800">
                <a:solidFill>
                  <a:srgbClr val="FFFF00"/>
                </a:solidFill>
                <a:latin typeface="Oswald"/>
                <a:ea typeface="Oswald"/>
                <a:cs typeface="Oswald"/>
                <a:sym typeface="Oswald"/>
              </a:rPr>
              <a:t>still time to grow!</a:t>
            </a:r>
            <a:endParaRPr sz="4800">
              <a:solidFill>
                <a:srgbClr val="FFFF00"/>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45"/>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64" name="Google Shape;264;p45"/>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65" name="Google Shape;265;p45"/>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Max Sulewski</a:t>
            </a:r>
            <a:r>
              <a:rPr lang="en" sz="2600">
                <a:solidFill>
                  <a:srgbClr val="888888"/>
                </a:solidFill>
                <a:latin typeface="Oswald"/>
                <a:ea typeface="Oswald"/>
                <a:cs typeface="Oswald"/>
                <a:sym typeface="Oswald"/>
              </a:rPr>
              <a:t> at Citadel High, Thursday, November 20th - Sea Creatures</a:t>
            </a:r>
            <a:endParaRPr sz="2600">
              <a:solidFill>
                <a:srgbClr val="888888"/>
              </a:solidFill>
              <a:latin typeface="Oswald"/>
              <a:ea typeface="Oswald"/>
              <a:cs typeface="Oswald"/>
              <a:sym typeface="Oswald"/>
            </a:endParaRPr>
          </a:p>
        </p:txBody>
      </p:sp>
      <p:sp>
        <p:nvSpPr>
          <p:cNvPr id="266" name="Google Shape;266;p45"/>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💪🏼yes, layers!</a:t>
            </a:r>
            <a:endParaRPr sz="4800">
              <a:solidFill>
                <a:srgbClr val="00FF00"/>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46"/>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72" name="Google Shape;272;p46"/>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73" name="Google Shape;273;p46"/>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Viktor Yadvizhyn</a:t>
            </a:r>
            <a:r>
              <a:rPr lang="en" sz="2600">
                <a:solidFill>
                  <a:srgbClr val="888888"/>
                </a:solidFill>
                <a:latin typeface="Oswald"/>
                <a:ea typeface="Oswald"/>
                <a:cs typeface="Oswald"/>
                <a:sym typeface="Oswald"/>
              </a:rPr>
              <a:t> at Citadel High, Thursday, November 20th - Sea Creatures</a:t>
            </a:r>
            <a:endParaRPr sz="2600">
              <a:solidFill>
                <a:srgbClr val="888888"/>
              </a:solidFill>
              <a:latin typeface="Oswald"/>
              <a:ea typeface="Oswald"/>
              <a:cs typeface="Oswald"/>
              <a:sym typeface="Oswald"/>
            </a:endParaRPr>
          </a:p>
        </p:txBody>
      </p:sp>
      <p:sp>
        <p:nvSpPr>
          <p:cNvPr id="274" name="Google Shape;274;p46"/>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💪🏼yes, layers!</a:t>
            </a:r>
            <a:endParaRPr sz="4800">
              <a:solidFill>
                <a:srgbClr val="00FF00"/>
              </a:solidFill>
              <a:latin typeface="Oswald"/>
              <a:ea typeface="Oswald"/>
              <a:cs typeface="Oswald"/>
              <a:sym typeface="Oswa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47"/>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80" name="Google Shape;280;p47"/>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81" name="Google Shape;281;p47"/>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Yejun Shin</a:t>
            </a:r>
            <a:r>
              <a:rPr lang="en" sz="2600">
                <a:solidFill>
                  <a:srgbClr val="888888"/>
                </a:solidFill>
                <a:latin typeface="Oswald"/>
                <a:ea typeface="Oswald"/>
                <a:cs typeface="Oswald"/>
                <a:sym typeface="Oswald"/>
              </a:rPr>
              <a:t> at Citadel High, Thursday, November 20th - Chicken</a:t>
            </a:r>
            <a:endParaRPr sz="2600">
              <a:solidFill>
                <a:srgbClr val="888888"/>
              </a:solidFill>
              <a:latin typeface="Oswald"/>
              <a:ea typeface="Oswald"/>
              <a:cs typeface="Oswald"/>
              <a:sym typeface="Oswald"/>
            </a:endParaRPr>
          </a:p>
        </p:txBody>
      </p:sp>
      <p:sp>
        <p:nvSpPr>
          <p:cNvPr id="282" name="Google Shape;282;p47"/>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💪🏼yes, layers!</a:t>
            </a:r>
            <a:endParaRPr sz="4800">
              <a:solidFill>
                <a:srgbClr val="00FF00"/>
              </a:solidFill>
              <a:latin typeface="Oswald"/>
              <a:ea typeface="Oswald"/>
              <a:cs typeface="Oswald"/>
              <a:sym typeface="Oswa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48"/>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88" name="Google Shape;288;p48"/>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89" name="Google Shape;289;p48"/>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Lochie Forde</a:t>
            </a:r>
            <a:r>
              <a:rPr lang="en" sz="2600">
                <a:solidFill>
                  <a:srgbClr val="888888"/>
                </a:solidFill>
                <a:latin typeface="Oswald"/>
                <a:ea typeface="Oswald"/>
                <a:cs typeface="Oswald"/>
                <a:sym typeface="Oswald"/>
              </a:rPr>
              <a:t> at Citadel High, Thursday, November 20th - Black Cat</a:t>
            </a:r>
            <a:endParaRPr sz="2600">
              <a:solidFill>
                <a:srgbClr val="888888"/>
              </a:solidFill>
              <a:latin typeface="Oswald"/>
              <a:ea typeface="Oswald"/>
              <a:cs typeface="Oswald"/>
              <a:sym typeface="Oswald"/>
            </a:endParaRPr>
          </a:p>
        </p:txBody>
      </p:sp>
      <p:sp>
        <p:nvSpPr>
          <p:cNvPr id="290" name="Google Shape;290;p48"/>
          <p:cNvSpPr txBox="1"/>
          <p:nvPr/>
        </p:nvSpPr>
        <p:spPr>
          <a:xfrm>
            <a:off x="0" y="5222975"/>
            <a:ext cx="9144000" cy="923400"/>
          </a:xfrm>
          <a:prstGeom prst="rect">
            <a:avLst/>
          </a:prstGeom>
          <a:solidFill>
            <a:srgbClr val="FFFFFF">
              <a:alpha val="14380"/>
            </a:srgbClr>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💪🏼yes, layers!</a:t>
            </a:r>
            <a:endParaRPr sz="4800">
              <a:solidFill>
                <a:srgbClr val="00FF00"/>
              </a:solidFill>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9"/>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Chicken</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296" name="Google Shape;296;p49"/>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 Advait Abhilash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Zi'aez Allison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Peter Azhagiri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Covenant Bassey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Matthew Bowdridge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Gabriel Carvalho Cardoso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Trey Carvery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Ken Declaro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Autumn DeGiobbi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Adella Finnamore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Margo Flynn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Kieran Forbes-Tan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Ronan Furlong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Mo Grant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 Hala Khalaf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Tyson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Tinevimbo Makura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999999"/>
                </a:solidFill>
                <a:latin typeface="Average"/>
                <a:ea typeface="Average"/>
                <a:cs typeface="Average"/>
                <a:sym typeface="Average"/>
              </a:rPr>
              <a:t>Mohammad Malahfji     🥺</a:t>
            </a:r>
            <a:endParaRPr>
              <a:solidFill>
                <a:srgbClr val="999999"/>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Kit McCormack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Harrison Morash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Lam Nguyen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Bayden Noble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Zyaira Owen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Harmony  Parker-Paul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Arad Ranjbar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Ryan Rice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Mila Sahmarani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Yejun Shin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Hayden Theriault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Thompson-Hill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Ayla Williams     📷📷📷✏️✏️</a:t>
            </a:r>
            <a:endParaRPr>
              <a:solidFill>
                <a:srgbClr val="DDDDDD"/>
              </a:solidFill>
              <a:latin typeface="Average"/>
              <a:ea typeface="Average"/>
              <a:cs typeface="Average"/>
              <a:sym typeface="Averag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descr="Title" id="301" name="Google Shape;301;p50"/>
          <p:cNvSpPr txBox="1"/>
          <p:nvPr/>
        </p:nvSpPr>
        <p:spPr>
          <a:xfrm>
            <a:off x="456525" y="0"/>
            <a:ext cx="8217600" cy="228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FF"/>
                </a:solidFill>
                <a:latin typeface="Oswald"/>
                <a:ea typeface="Oswald"/>
                <a:cs typeface="Oswald"/>
                <a:sym typeface="Oswald"/>
              </a:rPr>
              <a:t>Every work-in-progress photo counts towards your </a:t>
            </a:r>
            <a:r>
              <a:rPr lang="en" sz="4000">
                <a:solidFill>
                  <a:srgbClr val="00FF00"/>
                </a:solidFill>
                <a:latin typeface="Oswald"/>
                <a:ea typeface="Oswald"/>
                <a:cs typeface="Oswald"/>
                <a:sym typeface="Oswald"/>
              </a:rPr>
              <a:t>goal-setting mark</a:t>
            </a:r>
            <a:endParaRPr sz="4000">
              <a:solidFill>
                <a:srgbClr val="00FF00"/>
              </a:solidFill>
              <a:latin typeface="Oswald"/>
              <a:ea typeface="Oswald"/>
              <a:cs typeface="Oswald"/>
              <a:sym typeface="Oswald"/>
            </a:endParaRPr>
          </a:p>
          <a:p>
            <a:pPr indent="0" lvl="0" marL="0" rtl="0" algn="ctr">
              <a:spcBef>
                <a:spcPts val="0"/>
              </a:spcBef>
              <a:spcAft>
                <a:spcPts val="0"/>
              </a:spcAft>
              <a:buNone/>
            </a:pPr>
            <a:r>
              <a:rPr lang="en" sz="4000">
                <a:solidFill>
                  <a:srgbClr val="FFFFFF"/>
                </a:solidFill>
                <a:latin typeface="Oswald"/>
                <a:ea typeface="Oswald"/>
                <a:cs typeface="Oswald"/>
                <a:sym typeface="Oswald"/>
              </a:rPr>
              <a:t>  📷</a:t>
            </a:r>
            <a:r>
              <a:rPr b="1" lang="en" sz="4000">
                <a:solidFill>
                  <a:srgbClr val="00FF00"/>
                </a:solidFill>
                <a:latin typeface="Oswald"/>
                <a:ea typeface="Oswald"/>
                <a:cs typeface="Oswald"/>
                <a:sym typeface="Oswald"/>
              </a:rPr>
              <a:t>→</a:t>
            </a:r>
            <a:r>
              <a:rPr lang="en" sz="4000">
                <a:solidFill>
                  <a:srgbClr val="FFFFFF"/>
                </a:solidFill>
                <a:latin typeface="Oswald"/>
                <a:ea typeface="Oswald"/>
                <a:cs typeface="Oswald"/>
                <a:sym typeface="Oswald"/>
              </a:rPr>
              <a:t>✏️</a:t>
            </a:r>
            <a:endParaRPr sz="1500">
              <a:solidFill>
                <a:srgbClr val="AAAAAA"/>
              </a:solidFill>
              <a:latin typeface="Average"/>
              <a:ea typeface="Average"/>
              <a:cs typeface="Average"/>
              <a:sym typeface="Average"/>
            </a:endParaRPr>
          </a:p>
        </p:txBody>
      </p:sp>
      <p:sp>
        <p:nvSpPr>
          <p:cNvPr descr="Translations" id="302" name="Google Shape;302;p50"/>
          <p:cNvSpPr txBox="1"/>
          <p:nvPr/>
        </p:nvSpPr>
        <p:spPr>
          <a:xfrm>
            <a:off x="0" y="2286600"/>
            <a:ext cx="9144000" cy="45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እያንዳንዱ በሂደት ላይ ያለ ፎቶ ወደ ግብ ማቀናበሪያ ምልክትዎ ይቆጠራል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كل صورة قيد التنفيذ تُحتسب ضمن هدفك المحدد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 treball en curs compta per a la teva marca d'objectius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每张正在制作的照片都计入你的目标设定分数</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هر عکس در حال انجام، در راستای هدف تعیین‌شده‌ی شما محسوب می‌شود.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प्रत्येक कार्य-प्रगति फ़ोटो आपके लक्ष्य-निर्धारण चिह्न में गिनी जाती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作業中の写真はすべて目標達成にカウントされます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진행 중인 모든 사진은 목표 설정에 반영됩니다.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Her wêneyek di xebata berdewam de ji bo destnîşankirina armanca we tê hesibandin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do trabalho em andamento conta para sua meta de definição de metas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ਹਰੇਕ ਕੰਮ-ਅਧੀਨ ਫੋਟੋ ਤੁਹਾਡੇ ਟੀਚੇ ਨੂੰ ਪੂਰਾ ਕਰਨ ਲਈ ਗਿਣੀ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Каждая фотография в процессе работы учитывается при постановке цели.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Sawir kasta oo shaqada ku jira wuxuu ku xisaabtamayaa calaamadda yool-dejinta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del trabajo en progreso cuenta para alcanzar tu objetivo.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Kila picha inayoendelea inahesabiwa katika alama yako ya kuweka lengo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bawat work-in-progress na larawan ay binibilang sa iyong marka sa pagtatakda ng layunin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Çalışma aşamasındaki her fotoğraf, hedef belirleme hedefinize ulaşmanıza katkıda bulunur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Кожне фото в процесі роботи зараховується для досягнення вашої мети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Mỗi bức ảnh đang trong quá trình thực hiện đều được tính vào mục tiêu bạn đặt ra</a:t>
            </a:r>
            <a:endParaRPr sz="3200">
              <a:solidFill>
                <a:srgbClr val="CACACA"/>
              </a:solidFill>
              <a:latin typeface="Average"/>
              <a:ea typeface="Average"/>
              <a:cs typeface="Average"/>
              <a:sym typeface="Averag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graphicFrame>
        <p:nvGraphicFramePr>
          <p:cNvPr id="311" name="Google Shape;311;p52"/>
          <p:cNvGraphicFramePr/>
          <p:nvPr/>
        </p:nvGraphicFramePr>
        <p:xfrm>
          <a:off x="749600" y="62350"/>
          <a:ext cx="3000000" cy="3000000"/>
        </p:xfrm>
        <a:graphic>
          <a:graphicData uri="http://schemas.openxmlformats.org/drawingml/2006/table">
            <a:tbl>
              <a:tblPr>
                <a:noFill/>
                <a:tableStyleId>{6F8CAEBA-4E6C-414D-89F1-7D5431E7FD7C}</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br>
                        <a:rPr lang="en" sz="2000">
                          <a:solidFill>
                            <a:srgbClr val="6AA84F"/>
                          </a:solidFill>
                          <a:latin typeface="Oswald"/>
                          <a:ea typeface="Oswald"/>
                          <a:cs typeface="Oswald"/>
                          <a:sym typeface="Oswald"/>
                        </a:rPr>
                      </a:br>
                      <a:r>
                        <a:rPr lang="en"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graphicFrame>
        <p:nvGraphicFramePr>
          <p:cNvPr id="316" name="Google Shape;316;p53"/>
          <p:cNvGraphicFramePr/>
          <p:nvPr/>
        </p:nvGraphicFramePr>
        <p:xfrm>
          <a:off x="0" y="0"/>
          <a:ext cx="3000000" cy="3000000"/>
        </p:xfrm>
        <a:graphic>
          <a:graphicData uri="http://schemas.openxmlformats.org/drawingml/2006/table">
            <a:tbl>
              <a:tblPr>
                <a:noFill/>
                <a:tableStyleId>{EFA511F0-D5E8-4866-B778-5CF4372745CA}</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descr="All text" id="321" name="Google Shape;321;p54"/>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322" name="Google Shape;322;p54"/>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323" name="Google Shape;323;p54"/>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324" name="Google Shape;324;p54"/>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325" name="Google Shape;325;p54"/>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326" name="Google Shape;326;p54"/>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327" name="Google Shape;327;p54"/>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328" name="Google Shape;328;p54"/>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329" name="Google Shape;329;p54"/>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330" name="Google Shape;330;p54"/>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56"/>
          <p:cNvSpPr txBox="1"/>
          <p:nvPr>
            <p:ph idx="1" type="body"/>
          </p:nvPr>
        </p:nvSpPr>
        <p:spPr>
          <a:xfrm>
            <a:off x="311700" y="0"/>
            <a:ext cx="8520600" cy="68580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3000">
                <a:solidFill>
                  <a:schemeClr val="dk1"/>
                </a:solidFill>
                <a:latin typeface="Oswald"/>
                <a:ea typeface="Oswald"/>
                <a:cs typeface="Oswald"/>
                <a:sym typeface="Oswald"/>
              </a:rPr>
              <a:t>Do some colours show more mixing skill? Yes!</a:t>
            </a:r>
            <a:endParaRPr sz="3000">
              <a:solidFill>
                <a:schemeClr val="dk1"/>
              </a:solidFill>
              <a:latin typeface="Oswald"/>
              <a:ea typeface="Oswald"/>
              <a:cs typeface="Oswald"/>
              <a:sym typeface="Oswald"/>
            </a:endParaRPr>
          </a:p>
          <a:p>
            <a:pPr indent="0" lvl="0" marL="0" rtl="0" algn="ctr">
              <a:lnSpc>
                <a:spcPct val="100000"/>
              </a:lnSpc>
              <a:spcBef>
                <a:spcPts val="0"/>
              </a:spcBef>
              <a:spcAft>
                <a:spcPts val="0"/>
              </a:spcAft>
              <a:buNone/>
            </a:pPr>
            <a:r>
              <a:t/>
            </a:r>
            <a:endParaRPr sz="3000"/>
          </a:p>
          <a:p>
            <a:pPr indent="0" lvl="0" marL="0" rtl="0" algn="ctr">
              <a:lnSpc>
                <a:spcPct val="100000"/>
              </a:lnSpc>
              <a:spcBef>
                <a:spcPts val="0"/>
              </a:spcBef>
              <a:spcAft>
                <a:spcPts val="0"/>
              </a:spcAft>
              <a:buNone/>
            </a:pPr>
            <a:r>
              <a:rPr b="1" lang="en" sz="3000">
                <a:solidFill>
                  <a:srgbClr val="00FFFF"/>
                </a:solidFill>
              </a:rPr>
              <a:t>cyan</a:t>
            </a:r>
            <a:r>
              <a:rPr lang="en" sz="3000"/>
              <a:t>, </a:t>
            </a:r>
            <a:r>
              <a:rPr b="1" lang="en" sz="3000">
                <a:solidFill>
                  <a:srgbClr val="FF00FF"/>
                </a:solidFill>
              </a:rPr>
              <a:t>magenta</a:t>
            </a:r>
            <a:r>
              <a:rPr lang="en" sz="3000"/>
              <a:t>, or </a:t>
            </a:r>
            <a:r>
              <a:rPr b="1" lang="en" sz="3000">
                <a:solidFill>
                  <a:srgbClr val="FFFF00"/>
                </a:solidFill>
              </a:rPr>
              <a:t>yellow</a:t>
            </a:r>
            <a:endParaRPr sz="3000"/>
          </a:p>
          <a:p>
            <a:pPr indent="0" lvl="0" marL="0" rtl="0" algn="ctr">
              <a:lnSpc>
                <a:spcPct val="100000"/>
              </a:lnSpc>
              <a:spcBef>
                <a:spcPts val="0"/>
              </a:spcBef>
              <a:spcAft>
                <a:spcPts val="0"/>
              </a:spcAft>
              <a:buNone/>
            </a:pPr>
            <a:r>
              <a:rPr lang="en" sz="3000"/>
              <a:t>⇓</a:t>
            </a:r>
            <a:endParaRPr sz="3000"/>
          </a:p>
          <a:p>
            <a:pPr indent="0" lvl="0" marL="0" rtl="0" algn="ctr">
              <a:lnSpc>
                <a:spcPct val="100000"/>
              </a:lnSpc>
              <a:spcBef>
                <a:spcPts val="0"/>
              </a:spcBef>
              <a:spcAft>
                <a:spcPts val="0"/>
              </a:spcAft>
              <a:buNone/>
            </a:pPr>
            <a:r>
              <a:rPr b="1" lang="en" sz="3000">
                <a:solidFill>
                  <a:srgbClr val="A2C4C9"/>
                </a:solidFill>
              </a:rPr>
              <a:t>light </a:t>
            </a:r>
            <a:r>
              <a:rPr b="1" lang="en" sz="3000">
                <a:solidFill>
                  <a:srgbClr val="A2C4C9"/>
                </a:solidFill>
              </a:rPr>
              <a:t>cyan</a:t>
            </a:r>
            <a:r>
              <a:rPr lang="en" sz="3000"/>
              <a:t>, </a:t>
            </a:r>
            <a:r>
              <a:rPr b="1" lang="en" sz="3000">
                <a:solidFill>
                  <a:srgbClr val="D5A6BD"/>
                </a:solidFill>
              </a:rPr>
              <a:t>light magenta</a:t>
            </a:r>
            <a:r>
              <a:rPr lang="en" sz="3000"/>
              <a:t>, or </a:t>
            </a:r>
            <a:r>
              <a:rPr b="1" lang="en" sz="3000">
                <a:solidFill>
                  <a:srgbClr val="FFE599"/>
                </a:solidFill>
              </a:rPr>
              <a:t>light yellow</a:t>
            </a:r>
            <a:r>
              <a:rPr lang="en" sz="3000"/>
              <a:t> using water 💧</a:t>
            </a:r>
            <a:endParaRPr sz="3000"/>
          </a:p>
          <a:p>
            <a:pPr indent="0" lvl="0" marL="0" rtl="0" algn="ctr">
              <a:lnSpc>
                <a:spcPct val="100000"/>
              </a:lnSpc>
              <a:spcBef>
                <a:spcPts val="0"/>
              </a:spcBef>
              <a:spcAft>
                <a:spcPts val="0"/>
              </a:spcAft>
              <a:buNone/>
            </a:pPr>
            <a:r>
              <a:rPr lang="en" sz="3000"/>
              <a:t>⇓</a:t>
            </a:r>
            <a:endParaRPr sz="3000"/>
          </a:p>
          <a:p>
            <a:pPr indent="0" lvl="0" marL="0" marR="0" rtl="0" algn="ctr">
              <a:lnSpc>
                <a:spcPct val="100000"/>
              </a:lnSpc>
              <a:spcBef>
                <a:spcPts val="0"/>
              </a:spcBef>
              <a:spcAft>
                <a:spcPts val="0"/>
              </a:spcAft>
              <a:buNone/>
            </a:pPr>
            <a:r>
              <a:rPr b="1" lang="en" sz="3000">
                <a:solidFill>
                  <a:srgbClr val="00FFFF"/>
                </a:solidFill>
              </a:rPr>
              <a:t>cyan</a:t>
            </a:r>
            <a:r>
              <a:rPr lang="en" sz="3000"/>
              <a:t>, </a:t>
            </a:r>
            <a:r>
              <a:rPr b="1" lang="en" sz="3000">
                <a:solidFill>
                  <a:srgbClr val="FF00FF"/>
                </a:solidFill>
              </a:rPr>
              <a:t>magenta</a:t>
            </a:r>
            <a:r>
              <a:rPr lang="en" sz="3000"/>
              <a:t>, </a:t>
            </a:r>
            <a:r>
              <a:rPr b="1" lang="en" sz="3000">
                <a:solidFill>
                  <a:srgbClr val="FFFF00"/>
                </a:solidFill>
              </a:rPr>
              <a:t>yellow</a:t>
            </a:r>
            <a:r>
              <a:rPr lang="en" sz="3000"/>
              <a:t>, </a:t>
            </a:r>
            <a:r>
              <a:rPr b="1" lang="en" sz="3000">
                <a:solidFill>
                  <a:srgbClr val="00FF00"/>
                </a:solidFill>
              </a:rPr>
              <a:t>green</a:t>
            </a:r>
            <a:r>
              <a:rPr lang="en" sz="3000"/>
              <a:t>, </a:t>
            </a:r>
            <a:r>
              <a:rPr b="1" lang="en" sz="3000">
                <a:solidFill>
                  <a:srgbClr val="FF9900"/>
                </a:solidFill>
              </a:rPr>
              <a:t>orange</a:t>
            </a:r>
            <a:r>
              <a:rPr lang="en" sz="3000"/>
              <a:t>, and </a:t>
            </a:r>
            <a:r>
              <a:rPr b="1" lang="en" sz="3000">
                <a:solidFill>
                  <a:srgbClr val="9900FF"/>
                </a:solidFill>
              </a:rPr>
              <a:t>purple</a:t>
            </a:r>
            <a:endParaRPr b="1" sz="3000">
              <a:solidFill>
                <a:srgbClr val="9900FF"/>
              </a:solidFill>
            </a:endParaRPr>
          </a:p>
          <a:p>
            <a:pPr indent="0" lvl="0" marL="0" rtl="0" algn="ctr">
              <a:lnSpc>
                <a:spcPct val="100000"/>
              </a:lnSpc>
              <a:spcBef>
                <a:spcPts val="0"/>
              </a:spcBef>
              <a:spcAft>
                <a:spcPts val="0"/>
              </a:spcAft>
              <a:buNone/>
            </a:pPr>
            <a:r>
              <a:rPr lang="en" sz="3000"/>
              <a:t>⇓</a:t>
            </a:r>
            <a:endParaRPr sz="3000"/>
          </a:p>
          <a:p>
            <a:pPr indent="0" lvl="0" marL="0" rtl="0" algn="ctr">
              <a:lnSpc>
                <a:spcPct val="100000"/>
              </a:lnSpc>
              <a:spcBef>
                <a:spcPts val="0"/>
              </a:spcBef>
              <a:spcAft>
                <a:spcPts val="0"/>
              </a:spcAft>
              <a:buNone/>
            </a:pPr>
            <a:r>
              <a:rPr b="1" lang="en" sz="3000">
                <a:solidFill>
                  <a:srgbClr val="999999"/>
                </a:solidFill>
                <a:highlight>
                  <a:srgbClr val="000000"/>
                </a:highlight>
              </a:rPr>
              <a:t>greys</a:t>
            </a:r>
            <a:endParaRPr b="1" sz="3000">
              <a:solidFill>
                <a:srgbClr val="999999"/>
              </a:solidFill>
              <a:highlight>
                <a:srgbClr val="000000"/>
              </a:highlight>
            </a:endParaRPr>
          </a:p>
          <a:p>
            <a:pPr indent="0" lvl="0" marL="0" rtl="0" algn="ctr">
              <a:lnSpc>
                <a:spcPct val="100000"/>
              </a:lnSpc>
              <a:spcBef>
                <a:spcPts val="0"/>
              </a:spcBef>
              <a:spcAft>
                <a:spcPts val="0"/>
              </a:spcAft>
              <a:buNone/>
            </a:pPr>
            <a:r>
              <a:rPr lang="en" sz="3000"/>
              <a:t>⇓</a:t>
            </a:r>
            <a:endParaRPr sz="3000"/>
          </a:p>
          <a:p>
            <a:pPr indent="0" lvl="0" marL="0" rtl="0" algn="ctr">
              <a:lnSpc>
                <a:spcPct val="100000"/>
              </a:lnSpc>
              <a:spcBef>
                <a:spcPts val="0"/>
              </a:spcBef>
              <a:spcAft>
                <a:spcPts val="0"/>
              </a:spcAft>
              <a:buNone/>
            </a:pPr>
            <a:r>
              <a:rPr b="1" lang="en" sz="3000">
                <a:solidFill>
                  <a:srgbClr val="45818E"/>
                </a:solidFill>
              </a:rPr>
              <a:t>grey cyans</a:t>
            </a:r>
            <a:r>
              <a:rPr lang="en" sz="3000"/>
              <a:t>, </a:t>
            </a:r>
            <a:r>
              <a:rPr b="1" lang="en" sz="3000">
                <a:solidFill>
                  <a:srgbClr val="674EA7"/>
                </a:solidFill>
              </a:rPr>
              <a:t>grey purples</a:t>
            </a:r>
            <a:r>
              <a:rPr b="1" lang="en" sz="3000">
                <a:solidFill>
                  <a:srgbClr val="9900FF"/>
                </a:solidFill>
              </a:rPr>
              <a:t>, </a:t>
            </a:r>
            <a:r>
              <a:rPr b="1" lang="en" sz="3000">
                <a:solidFill>
                  <a:srgbClr val="741B47"/>
                </a:solidFill>
              </a:rPr>
              <a:t>grey magentas</a:t>
            </a:r>
            <a:r>
              <a:rPr lang="en" sz="3000"/>
              <a:t>, </a:t>
            </a:r>
            <a:br>
              <a:rPr lang="en" sz="3000"/>
            </a:br>
            <a:r>
              <a:rPr b="1" lang="en" sz="3000">
                <a:solidFill>
                  <a:srgbClr val="B45F06"/>
                </a:solidFill>
              </a:rPr>
              <a:t>grey oranges</a:t>
            </a:r>
            <a:r>
              <a:rPr b="1" lang="en" sz="3000">
                <a:solidFill>
                  <a:srgbClr val="FF9900"/>
                </a:solidFill>
              </a:rPr>
              <a:t>, </a:t>
            </a:r>
            <a:r>
              <a:rPr b="1" lang="en" sz="3000">
                <a:solidFill>
                  <a:srgbClr val="BF9000"/>
                </a:solidFill>
              </a:rPr>
              <a:t>grey yellows</a:t>
            </a:r>
            <a:r>
              <a:rPr lang="en" sz="3000"/>
              <a:t>, and </a:t>
            </a:r>
            <a:r>
              <a:rPr b="1" lang="en" sz="3000">
                <a:solidFill>
                  <a:srgbClr val="38761D"/>
                </a:solidFill>
              </a:rPr>
              <a:t>gray greens</a:t>
            </a:r>
            <a:endParaRPr sz="3000">
              <a:solidFill>
                <a:srgbClr val="38761D"/>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7"/>
          <p:cNvSpPr txBox="1"/>
          <p:nvPr>
            <p:ph idx="1" type="body"/>
          </p:nvPr>
        </p:nvSpPr>
        <p:spPr>
          <a:xfrm>
            <a:off x="311700" y="0"/>
            <a:ext cx="8520600" cy="68580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3600">
                <a:solidFill>
                  <a:schemeClr val="dk1"/>
                </a:solidFill>
                <a:latin typeface="Oswald"/>
                <a:ea typeface="Oswald"/>
                <a:cs typeface="Oswald"/>
                <a:sym typeface="Oswald"/>
              </a:rPr>
              <a:t>Does layering some colours show more skill? Yes!</a:t>
            </a:r>
            <a:endParaRPr sz="3600">
              <a:solidFill>
                <a:schemeClr val="dk1"/>
              </a:solidFill>
              <a:latin typeface="Oswald"/>
              <a:ea typeface="Oswald"/>
              <a:cs typeface="Oswald"/>
              <a:sym typeface="Oswald"/>
            </a:endParaRPr>
          </a:p>
          <a:p>
            <a:pPr indent="0" lvl="0" marL="0" rtl="0" algn="ctr">
              <a:lnSpc>
                <a:spcPct val="100000"/>
              </a:lnSpc>
              <a:spcBef>
                <a:spcPts val="0"/>
              </a:spcBef>
              <a:spcAft>
                <a:spcPts val="0"/>
              </a:spcAft>
              <a:buNone/>
            </a:pPr>
            <a:r>
              <a:t/>
            </a:r>
            <a:endParaRPr sz="3000"/>
          </a:p>
          <a:p>
            <a:pPr indent="0" lvl="0" marL="0" marR="0" rtl="0" algn="ctr">
              <a:lnSpc>
                <a:spcPct val="100000"/>
              </a:lnSpc>
              <a:spcBef>
                <a:spcPts val="0"/>
              </a:spcBef>
              <a:spcAft>
                <a:spcPts val="0"/>
              </a:spcAft>
              <a:buNone/>
            </a:pPr>
            <a:r>
              <a:rPr lang="en" sz="3000"/>
              <a:t>Layers of the </a:t>
            </a:r>
            <a:r>
              <a:rPr b="1" lang="en" sz="3000">
                <a:solidFill>
                  <a:schemeClr val="dk1"/>
                </a:solidFill>
              </a:rPr>
              <a:t>same</a:t>
            </a:r>
            <a:r>
              <a:rPr lang="en" sz="3000"/>
              <a:t> colour, but </a:t>
            </a:r>
            <a:r>
              <a:rPr b="1" lang="en" sz="3000">
                <a:solidFill>
                  <a:schemeClr val="dk1"/>
                </a:solidFill>
              </a:rPr>
              <a:t>darker</a:t>
            </a:r>
            <a:endParaRPr b="1" sz="3000">
              <a:solidFill>
                <a:schemeClr val="dk1"/>
              </a:solidFill>
            </a:endParaRPr>
          </a:p>
          <a:p>
            <a:pPr indent="0" lvl="0" marL="0" marR="0" rtl="0" algn="ctr">
              <a:lnSpc>
                <a:spcPct val="100000"/>
              </a:lnSpc>
              <a:spcBef>
                <a:spcPts val="0"/>
              </a:spcBef>
              <a:spcAft>
                <a:spcPts val="0"/>
              </a:spcAft>
              <a:buNone/>
            </a:pPr>
            <a:r>
              <a:rPr lang="en" sz="3000"/>
              <a:t>⇓</a:t>
            </a:r>
            <a:endParaRPr sz="3000"/>
          </a:p>
          <a:p>
            <a:pPr indent="0" lvl="0" marL="0" marR="0" rtl="0" algn="ctr">
              <a:lnSpc>
                <a:spcPct val="100000"/>
              </a:lnSpc>
              <a:spcBef>
                <a:spcPts val="0"/>
              </a:spcBef>
              <a:spcAft>
                <a:spcPts val="0"/>
              </a:spcAft>
              <a:buNone/>
            </a:pPr>
            <a:r>
              <a:rPr lang="en" sz="3000"/>
              <a:t>Layers of the </a:t>
            </a:r>
            <a:r>
              <a:rPr b="1" lang="en" sz="3000">
                <a:solidFill>
                  <a:schemeClr val="dk1"/>
                </a:solidFill>
              </a:rPr>
              <a:t>same</a:t>
            </a:r>
            <a:r>
              <a:rPr lang="en" sz="3000"/>
              <a:t> colour, but </a:t>
            </a:r>
            <a:r>
              <a:rPr b="1" lang="en" sz="3000">
                <a:solidFill>
                  <a:schemeClr val="dk1"/>
                </a:solidFill>
              </a:rPr>
              <a:t>thin</a:t>
            </a:r>
            <a:endParaRPr sz="3000"/>
          </a:p>
          <a:p>
            <a:pPr indent="0" lvl="0" marL="0" marR="0" rtl="0" algn="ctr">
              <a:lnSpc>
                <a:spcPct val="100000"/>
              </a:lnSpc>
              <a:spcBef>
                <a:spcPts val="0"/>
              </a:spcBef>
              <a:spcAft>
                <a:spcPts val="0"/>
              </a:spcAft>
              <a:buNone/>
            </a:pPr>
            <a:r>
              <a:rPr lang="en" sz="3000"/>
              <a:t>⇓</a:t>
            </a:r>
            <a:endParaRPr sz="3000"/>
          </a:p>
          <a:p>
            <a:pPr indent="0" lvl="0" marL="0" rtl="0" algn="ctr">
              <a:lnSpc>
                <a:spcPct val="100000"/>
              </a:lnSpc>
              <a:spcBef>
                <a:spcPts val="0"/>
              </a:spcBef>
              <a:spcAft>
                <a:spcPts val="0"/>
              </a:spcAft>
              <a:buNone/>
            </a:pPr>
            <a:r>
              <a:rPr lang="en" sz="3000"/>
              <a:t>Layers of </a:t>
            </a:r>
            <a:r>
              <a:rPr b="1" lang="en" sz="3000">
                <a:solidFill>
                  <a:schemeClr val="dk1"/>
                </a:solidFill>
              </a:rPr>
              <a:t>thin greys</a:t>
            </a:r>
            <a:endParaRPr sz="3000"/>
          </a:p>
          <a:p>
            <a:pPr indent="0" lvl="0" marL="0" marR="0" rtl="0" algn="ctr">
              <a:lnSpc>
                <a:spcPct val="100000"/>
              </a:lnSpc>
              <a:spcBef>
                <a:spcPts val="0"/>
              </a:spcBef>
              <a:spcAft>
                <a:spcPts val="0"/>
              </a:spcAft>
              <a:buNone/>
            </a:pPr>
            <a:r>
              <a:rPr lang="en" sz="3000"/>
              <a:t>⇓</a:t>
            </a:r>
            <a:endParaRPr sz="3000"/>
          </a:p>
          <a:p>
            <a:pPr indent="0" lvl="0" marL="0" rtl="0" algn="ctr">
              <a:lnSpc>
                <a:spcPct val="100000"/>
              </a:lnSpc>
              <a:spcBef>
                <a:spcPts val="0"/>
              </a:spcBef>
              <a:spcAft>
                <a:spcPts val="0"/>
              </a:spcAft>
              <a:buNone/>
            </a:pPr>
            <a:r>
              <a:rPr lang="en" sz="3000"/>
              <a:t>Layers of slightly </a:t>
            </a:r>
            <a:r>
              <a:rPr b="1" lang="en" sz="3000">
                <a:solidFill>
                  <a:schemeClr val="dk1"/>
                </a:solidFill>
              </a:rPr>
              <a:t>different shimmering</a:t>
            </a:r>
            <a:r>
              <a:rPr lang="en" sz="3000"/>
              <a:t> colours</a:t>
            </a:r>
            <a:endParaRPr sz="3000"/>
          </a:p>
          <a:p>
            <a:pPr indent="0" lvl="0" marL="0" marR="0" rtl="0" algn="ctr">
              <a:lnSpc>
                <a:spcPct val="100000"/>
              </a:lnSpc>
              <a:spcBef>
                <a:spcPts val="0"/>
              </a:spcBef>
              <a:spcAft>
                <a:spcPts val="0"/>
              </a:spcAft>
              <a:buNone/>
            </a:pPr>
            <a:r>
              <a:rPr lang="en" sz="3000"/>
              <a:t>⇓</a:t>
            </a:r>
            <a:endParaRPr sz="3000"/>
          </a:p>
          <a:p>
            <a:pPr indent="0" lvl="0" marL="0" marR="0" rtl="0" algn="ctr">
              <a:lnSpc>
                <a:spcPct val="100000"/>
              </a:lnSpc>
              <a:spcBef>
                <a:spcPts val="0"/>
              </a:spcBef>
              <a:spcAft>
                <a:spcPts val="0"/>
              </a:spcAft>
              <a:buNone/>
            </a:pPr>
            <a:r>
              <a:rPr lang="en" sz="3000"/>
              <a:t>Layers of slightly different </a:t>
            </a:r>
            <a:r>
              <a:rPr b="1" lang="en" sz="3000">
                <a:solidFill>
                  <a:schemeClr val="dk1"/>
                </a:solidFill>
              </a:rPr>
              <a:t>coloured greys</a:t>
            </a:r>
            <a:endParaRPr sz="3000"/>
          </a:p>
          <a:p>
            <a:pPr indent="0" lvl="0" marL="0" rtl="0" algn="ctr">
              <a:lnSpc>
                <a:spcPct val="100000"/>
              </a:lnSpc>
              <a:spcBef>
                <a:spcPts val="0"/>
              </a:spcBef>
              <a:spcAft>
                <a:spcPts val="0"/>
              </a:spcAft>
              <a:buNone/>
            </a:pPr>
            <a:r>
              <a:rPr lang="en" sz="3000"/>
              <a:t>⇓</a:t>
            </a:r>
            <a:endParaRPr sz="3000"/>
          </a:p>
          <a:p>
            <a:pPr indent="0" lvl="0" marL="0" rtl="0" algn="ctr">
              <a:lnSpc>
                <a:spcPct val="100000"/>
              </a:lnSpc>
              <a:spcBef>
                <a:spcPts val="0"/>
              </a:spcBef>
              <a:spcAft>
                <a:spcPts val="0"/>
              </a:spcAft>
              <a:buNone/>
            </a:pPr>
            <a:r>
              <a:rPr lang="en" sz="3000"/>
              <a:t>Layers of slightly different </a:t>
            </a:r>
            <a:r>
              <a:rPr b="1" lang="en" sz="3000">
                <a:solidFill>
                  <a:schemeClr val="dk1"/>
                </a:solidFill>
              </a:rPr>
              <a:t>complementary greys</a:t>
            </a:r>
            <a:endParaRPr sz="3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descr="Title" id="353" name="Google Shape;353;p59"/>
          <p:cNvSpPr txBox="1"/>
          <p:nvPr/>
        </p:nvSpPr>
        <p:spPr>
          <a:xfrm>
            <a:off x="0" y="0"/>
            <a:ext cx="8913300" cy="26865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00"/>
              <a:buFont typeface="Arial"/>
              <a:buNone/>
            </a:pPr>
            <a:r>
              <a:rPr lang="en" sz="3600">
                <a:solidFill>
                  <a:srgbClr val="CC3300"/>
                </a:solidFill>
                <a:latin typeface="Open Sans"/>
                <a:ea typeface="Open Sans"/>
                <a:cs typeface="Open Sans"/>
                <a:sym typeface="Open Sans"/>
              </a:rPr>
              <a:t>Impressionism and Post-impressionism</a:t>
            </a:r>
            <a:endParaRPr sz="1800">
              <a:solidFill>
                <a:srgbClr val="CC3300"/>
              </a:solidFill>
              <a:latin typeface="Open Sans"/>
              <a:ea typeface="Open Sans"/>
              <a:cs typeface="Open Sans"/>
              <a:sym typeface="Open Sans"/>
            </a:endParaRPr>
          </a:p>
          <a:p>
            <a:pPr indent="0" lvl="0" marL="0" marR="0" rtl="0" algn="l">
              <a:lnSpc>
                <a:spcPct val="100000"/>
              </a:lnSpc>
              <a:spcBef>
                <a:spcPts val="0"/>
              </a:spcBef>
              <a:spcAft>
                <a:spcPts val="0"/>
              </a:spcAft>
              <a:buClr>
                <a:srgbClr val="CC3300"/>
              </a:buClr>
              <a:buFont typeface="Calibri"/>
              <a:buNone/>
            </a:pPr>
            <a:r>
              <a:t/>
            </a:r>
            <a:endParaRPr sz="1800">
              <a:solidFill>
                <a:srgbClr val="CC3300"/>
              </a:solidFill>
              <a:latin typeface="Open Sans"/>
              <a:ea typeface="Open Sans"/>
              <a:cs typeface="Open Sans"/>
              <a:sym typeface="Open Sans"/>
            </a:endParaRPr>
          </a:p>
          <a:p>
            <a:pPr indent="0" lvl="0" marL="0" marR="0" rtl="0" algn="r">
              <a:lnSpc>
                <a:spcPct val="100000"/>
              </a:lnSpc>
              <a:spcBef>
                <a:spcPts val="0"/>
              </a:spcBef>
              <a:spcAft>
                <a:spcPts val="0"/>
              </a:spcAft>
              <a:buClr>
                <a:srgbClr val="CC3300"/>
              </a:buClr>
              <a:buFont typeface="Calibri"/>
              <a:buNone/>
            </a:pPr>
            <a:r>
              <a:rPr b="1" lang="en" sz="4000">
                <a:solidFill>
                  <a:srgbClr val="FFFFFF"/>
                </a:solidFill>
                <a:latin typeface="Open Sans"/>
                <a:ea typeface="Open Sans"/>
                <a:cs typeface="Open Sans"/>
                <a:sym typeface="Open Sans"/>
              </a:rPr>
              <a:t>What do you do when technology threatens your job?</a:t>
            </a:r>
            <a:endParaRPr sz="1100">
              <a:solidFill>
                <a:srgbClr val="AAAAAA"/>
              </a:solidFill>
              <a:latin typeface="Average"/>
              <a:ea typeface="Average"/>
              <a:cs typeface="Average"/>
              <a:sym typeface="Average"/>
            </a:endParaRPr>
          </a:p>
        </p:txBody>
      </p:sp>
      <p:sp>
        <p:nvSpPr>
          <p:cNvPr descr="Column 1" id="354" name="Google Shape;354;p59"/>
          <p:cNvSpPr txBox="1"/>
          <p:nvPr/>
        </p:nvSpPr>
        <p:spPr>
          <a:xfrm>
            <a:off x="0" y="2746200"/>
            <a:ext cx="4572000" cy="41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Impressionism እና Post-impressionism፡- ቴክኖሎጂ ስራህን ሲያስፈራራ ምን ታደርጋለህ?</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الانطباعية وما بعد الانطباعية: ماذا تفعل عندما تهدد التكنولوجيا وظيفتك؟</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Impressionisme i postimpressionisme: què fas quan la tecnologia amenaça la teva feina?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印象派和后印象派：当科技威胁到你的工作时你会怎么做？</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امپرسیونیسم و پست امپرسیونیسم: وقتی فناوری شغل شما را تهدید می کند چه می کنید؟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प्रभाववाद और उत्तर-प्रभाववाद: जब प्रौद्योगिकी आपकी नौकरी के लिए खतरा बन जाती है तो आप क्या करते 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印象派とポスト印象派: テクノロジーが仕事を脅かすとき、どうしますか?</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인상주의와 후기인상주의: 기술이 당신의 직업을 위협할 때 어떻게 하시나요?</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Impressionism û Post-impressionism: Dema ku teknolojî karê we tehdîd dike hûn çi dikin?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Impressionismo e pós-impressionismo: o que você faz quando a tecnologia ameaça seu trabalho?</a:t>
            </a:r>
            <a:endParaRPr sz="3100">
              <a:solidFill>
                <a:srgbClr val="000000"/>
              </a:solidFill>
            </a:endParaRPr>
          </a:p>
        </p:txBody>
      </p:sp>
      <p:sp>
        <p:nvSpPr>
          <p:cNvPr descr="Column 2" id="355" name="Google Shape;355;p59"/>
          <p:cNvSpPr txBox="1"/>
          <p:nvPr/>
        </p:nvSpPr>
        <p:spPr>
          <a:xfrm>
            <a:off x="4572000" y="2746200"/>
            <a:ext cx="4572000" cy="411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ਪ੍ਰਭਾਵਵਾਦ ਅਤੇ ਪੋਸਟ-ਪ੍ਰਭਾਵਵਾਦ: ਜਦੋਂ ਤਕਨਾਲੋਜੀ ਤੁਹਾਡੀ ਨੌਕਰੀ ਨੂੰ ਖਤਰੇ ਵਿੱਚ ਪਾਉਂਦੀ ਹੈ ਤਾਂ ਤੁਸੀਂ ਕੀ ਕਰਦੇ ਹੋ?</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Импрессионизм и постимпрессионизм: что делать, когда технологии ставят под угрозу вашу работу?</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Impressionism iyo Post-impressionism: Maxaad qabataa marka tignoolajiyada ay khatar geliso shaqadaada?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Impresionismo y postimpresionismo: ¿Qué haces cuando la tecnología amenaza tu trabajo?</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Impressionism na Post-impressionism: Unafanya nini wakati teknolojia inatishia kazi yako?</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Impresyonismo at Post-impresyonismo: Ano ang gagawin mo kapag ang teknolohiya ay nagbabanta sa iyong trabaho?</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Empresyonizm ve Post-empresyonizm: Teknoloji işinizi tehdit ettiğinde ne yaparsınız?</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Імпресіонізм і постімпресіонізм: що ви робите, коли технології загрожують вашій роботі?</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Trường phái ấn tượng và hậu ấn tượng: Bạn làm gì khi công nghệ đe dọa công việc của bạn?</a:t>
            </a:r>
            <a:endParaRPr sz="3100">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9" name="Shape 359"/>
        <p:cNvGrpSpPr/>
        <p:nvPr/>
      </p:nvGrpSpPr>
      <p:grpSpPr>
        <a:xfrm>
          <a:off x="0" y="0"/>
          <a:ext cx="0" cy="0"/>
          <a:chOff x="0" y="0"/>
          <a:chExt cx="0" cy="0"/>
        </a:xfrm>
      </p:grpSpPr>
      <p:grpSp>
        <p:nvGrpSpPr>
          <p:cNvPr id="360" name="Google Shape;360;p60"/>
          <p:cNvGrpSpPr/>
          <p:nvPr/>
        </p:nvGrpSpPr>
        <p:grpSpPr>
          <a:xfrm>
            <a:off x="152400" y="1882801"/>
            <a:ext cx="3037800" cy="4405799"/>
            <a:chOff x="815550" y="2452201"/>
            <a:chExt cx="3037800" cy="4405799"/>
          </a:xfrm>
        </p:grpSpPr>
        <p:pic>
          <p:nvPicPr>
            <p:cNvPr descr="Velazquez_-_Las_Meninas" id="361" name="Google Shape;361;p60"/>
            <p:cNvPicPr preferRelativeResize="0"/>
            <p:nvPr/>
          </p:nvPicPr>
          <p:blipFill rotWithShape="1">
            <a:blip r:embed="rId3">
              <a:alphaModFix/>
            </a:blip>
            <a:srcRect b="0" l="0" r="0" t="0"/>
            <a:stretch/>
          </p:blipFill>
          <p:spPr>
            <a:xfrm>
              <a:off x="815550" y="2452201"/>
              <a:ext cx="3037800" cy="3481800"/>
            </a:xfrm>
            <a:prstGeom prst="rect">
              <a:avLst/>
            </a:prstGeom>
            <a:noFill/>
            <a:ln>
              <a:noFill/>
            </a:ln>
          </p:spPr>
        </p:pic>
        <p:sp>
          <p:nvSpPr>
            <p:cNvPr id="362" name="Google Shape;362;p60"/>
            <p:cNvSpPr txBox="1"/>
            <p:nvPr/>
          </p:nvSpPr>
          <p:spPr>
            <a:xfrm>
              <a:off x="815550" y="5934000"/>
              <a:ext cx="30378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Diego Velázquez</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Las Meninas</a:t>
              </a:r>
              <a:endParaRPr b="1" i="0" sz="18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1656</a:t>
              </a:r>
              <a:endParaRPr>
                <a:solidFill>
                  <a:srgbClr val="CCCCCC"/>
                </a:solidFill>
                <a:latin typeface="Open Sans"/>
                <a:ea typeface="Open Sans"/>
                <a:cs typeface="Open Sans"/>
                <a:sym typeface="Open Sans"/>
              </a:endParaRPr>
            </a:p>
          </p:txBody>
        </p:sp>
      </p:grpSp>
      <p:grpSp>
        <p:nvGrpSpPr>
          <p:cNvPr id="363" name="Google Shape;363;p60"/>
          <p:cNvGrpSpPr/>
          <p:nvPr/>
        </p:nvGrpSpPr>
        <p:grpSpPr>
          <a:xfrm>
            <a:off x="3451350" y="1882803"/>
            <a:ext cx="3327902" cy="4975197"/>
            <a:chOff x="5110650" y="1882803"/>
            <a:chExt cx="3327902" cy="4975197"/>
          </a:xfrm>
        </p:grpSpPr>
        <p:pic>
          <p:nvPicPr>
            <p:cNvPr descr="Gentileschi_-_Judith_Beheading_Holofernes" id="364" name="Google Shape;364;p60"/>
            <p:cNvPicPr preferRelativeResize="0"/>
            <p:nvPr/>
          </p:nvPicPr>
          <p:blipFill rotWithShape="1">
            <a:blip r:embed="rId4">
              <a:alphaModFix/>
            </a:blip>
            <a:srcRect b="0" l="0" r="0" t="0"/>
            <a:stretch/>
          </p:blipFill>
          <p:spPr>
            <a:xfrm>
              <a:off x="5110652" y="1882803"/>
              <a:ext cx="3327900" cy="4051200"/>
            </a:xfrm>
            <a:prstGeom prst="rect">
              <a:avLst/>
            </a:prstGeom>
            <a:noFill/>
            <a:ln>
              <a:noFill/>
            </a:ln>
          </p:spPr>
        </p:pic>
        <p:sp>
          <p:nvSpPr>
            <p:cNvPr id="365" name="Google Shape;365;p60"/>
            <p:cNvSpPr txBox="1"/>
            <p:nvPr/>
          </p:nvSpPr>
          <p:spPr>
            <a:xfrm>
              <a:off x="5110650" y="5934000"/>
              <a:ext cx="33279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Artemisia Gentileschi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Judith Slaying Holofernes</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161</a:t>
              </a:r>
              <a:r>
                <a:rPr lang="en" sz="1800">
                  <a:solidFill>
                    <a:srgbClr val="CCCCCC"/>
                  </a:solidFill>
                  <a:latin typeface="Open Sans"/>
                  <a:ea typeface="Open Sans"/>
                  <a:cs typeface="Open Sans"/>
                  <a:sym typeface="Open Sans"/>
                </a:rPr>
                <a:t>4</a:t>
              </a:r>
              <a:r>
                <a:rPr b="0" i="0" lang="en" sz="1800" u="none" cap="none" strike="noStrike">
                  <a:solidFill>
                    <a:srgbClr val="CCCCCC"/>
                  </a:solidFill>
                  <a:latin typeface="Open Sans"/>
                  <a:ea typeface="Open Sans"/>
                  <a:cs typeface="Open Sans"/>
                  <a:sym typeface="Open Sans"/>
                </a:rPr>
                <a:t>-</a:t>
              </a:r>
              <a:r>
                <a:rPr lang="en" sz="1800">
                  <a:solidFill>
                    <a:srgbClr val="CCCCCC"/>
                  </a:solidFill>
                  <a:latin typeface="Open Sans"/>
                  <a:ea typeface="Open Sans"/>
                  <a:cs typeface="Open Sans"/>
                  <a:sym typeface="Open Sans"/>
                </a:rPr>
                <a:t>20</a:t>
              </a:r>
              <a:endParaRPr>
                <a:solidFill>
                  <a:srgbClr val="CCCCCC"/>
                </a:solidFill>
                <a:latin typeface="Open Sans"/>
                <a:ea typeface="Open Sans"/>
                <a:cs typeface="Open Sans"/>
                <a:sym typeface="Open Sans"/>
              </a:endParaRPr>
            </a:p>
          </p:txBody>
        </p:sp>
      </p:grpSp>
      <p:sp>
        <p:nvSpPr>
          <p:cNvPr descr="Translations" id="366" name="Google Shape;366;p60"/>
          <p:cNvSpPr txBox="1"/>
          <p:nvPr/>
        </p:nvSpPr>
        <p:spPr>
          <a:xfrm>
            <a:off x="6872975" y="0"/>
            <a:ext cx="2223600" cy="6858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2000">
                <a:solidFill>
                  <a:srgbClr val="AAAAAA"/>
                </a:solidFill>
                <a:latin typeface="Average"/>
                <a:ea typeface="Average"/>
                <a:cs typeface="Average"/>
                <a:sym typeface="Average"/>
              </a:rPr>
              <a:t>ባሮክ አርት</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الفن الباروكي</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 Barroc</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巴洛克艺术</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هنر باروک</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बारोक कला</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バロック美術</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바로크 예술</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Hunera Barok</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Arte Barroca</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ਬਾਰੋਕ ਆਰਟ</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Искусство барокко</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Farshaxan Baroque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Arte Barroco</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Sanaa ya Baroque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Baroque Art</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Barok Sanatı</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мистецтво бароко</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Nghệ thuật Baroque</a:t>
            </a:r>
            <a:endParaRPr sz="5600">
              <a:solidFill>
                <a:srgbClr val="B7B7B7"/>
              </a:solidFill>
              <a:latin typeface="Average"/>
              <a:ea typeface="Average"/>
              <a:cs typeface="Average"/>
              <a:sym typeface="Average"/>
            </a:endParaRPr>
          </a:p>
        </p:txBody>
      </p:sp>
      <p:sp>
        <p:nvSpPr>
          <p:cNvPr id="367" name="Google Shape;367;p60"/>
          <p:cNvSpPr txBox="1"/>
          <p:nvPr/>
        </p:nvSpPr>
        <p:spPr>
          <a:xfrm>
            <a:off x="0" y="0"/>
            <a:ext cx="6779400" cy="1882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Baroque Art</a:t>
            </a:r>
            <a:endParaRPr sz="3600">
              <a:solidFill>
                <a:srgbClr val="B7B7B7"/>
              </a:solidFill>
              <a:latin typeface="Average"/>
              <a:ea typeface="Average"/>
              <a:cs typeface="Average"/>
              <a:sym typeface="Averag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David_-_Oath_of_the_Horatii" id="372" name="Google Shape;372;p61"/>
          <p:cNvPicPr preferRelativeResize="0"/>
          <p:nvPr/>
        </p:nvPicPr>
        <p:blipFill rotWithShape="1">
          <a:blip r:embed="rId3">
            <a:alphaModFix/>
          </a:blip>
          <a:srcRect b="0" l="0" r="0" t="0"/>
          <a:stretch/>
        </p:blipFill>
        <p:spPr>
          <a:xfrm>
            <a:off x="145769" y="2536814"/>
            <a:ext cx="4411800" cy="3340200"/>
          </a:xfrm>
          <a:prstGeom prst="rect">
            <a:avLst/>
          </a:prstGeom>
          <a:noFill/>
          <a:ln>
            <a:noFill/>
          </a:ln>
        </p:spPr>
      </p:pic>
      <p:pic>
        <p:nvPicPr>
          <p:cNvPr descr="Goya_-_The-Third-of-May-1808" id="373" name="Google Shape;373;p61"/>
          <p:cNvPicPr preferRelativeResize="0"/>
          <p:nvPr/>
        </p:nvPicPr>
        <p:blipFill rotWithShape="1">
          <a:blip r:embed="rId4">
            <a:alphaModFix/>
          </a:blip>
          <a:srcRect b="0" l="0" r="0" t="0"/>
          <a:stretch/>
        </p:blipFill>
        <p:spPr>
          <a:xfrm>
            <a:off x="4825719" y="2600314"/>
            <a:ext cx="4175100" cy="3205200"/>
          </a:xfrm>
          <a:prstGeom prst="rect">
            <a:avLst/>
          </a:prstGeom>
          <a:noFill/>
          <a:ln>
            <a:noFill/>
          </a:ln>
        </p:spPr>
      </p:pic>
      <p:sp>
        <p:nvSpPr>
          <p:cNvPr id="374" name="Google Shape;374;p61"/>
          <p:cNvSpPr txBox="1"/>
          <p:nvPr/>
        </p:nvSpPr>
        <p:spPr>
          <a:xfrm>
            <a:off x="145769" y="5925581"/>
            <a:ext cx="4464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Jacques-Louis David</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Oath of the Horatii</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1784</a:t>
            </a:r>
            <a:endParaRPr>
              <a:solidFill>
                <a:srgbClr val="CCCCCC"/>
              </a:solidFill>
              <a:latin typeface="Open Sans"/>
              <a:ea typeface="Open Sans"/>
              <a:cs typeface="Open Sans"/>
              <a:sym typeface="Open Sans"/>
            </a:endParaRPr>
          </a:p>
        </p:txBody>
      </p:sp>
      <p:sp>
        <p:nvSpPr>
          <p:cNvPr id="375" name="Google Shape;375;p61"/>
          <p:cNvSpPr txBox="1"/>
          <p:nvPr/>
        </p:nvSpPr>
        <p:spPr>
          <a:xfrm>
            <a:off x="4538382" y="5944631"/>
            <a:ext cx="4572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Francisco Goya</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Third of May 1808</a:t>
            </a:r>
            <a:endParaRPr b="1">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1814</a:t>
            </a:r>
            <a:endParaRPr>
              <a:solidFill>
                <a:srgbClr val="CCCCCC"/>
              </a:solidFill>
              <a:latin typeface="Open Sans"/>
              <a:ea typeface="Open Sans"/>
              <a:cs typeface="Open Sans"/>
              <a:sym typeface="Open Sans"/>
            </a:endParaRPr>
          </a:p>
        </p:txBody>
      </p:sp>
      <p:sp>
        <p:nvSpPr>
          <p:cNvPr id="376" name="Google Shape;376;p61"/>
          <p:cNvSpPr txBox="1"/>
          <p:nvPr/>
        </p:nvSpPr>
        <p:spPr>
          <a:xfrm>
            <a:off x="0" y="0"/>
            <a:ext cx="9144000" cy="580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Romantic and Neoclassical Art</a:t>
            </a:r>
            <a:endParaRPr sz="3600">
              <a:solidFill>
                <a:srgbClr val="B7B7B7"/>
              </a:solidFill>
              <a:latin typeface="Average"/>
              <a:ea typeface="Average"/>
              <a:cs typeface="Average"/>
              <a:sym typeface="Average"/>
            </a:endParaRPr>
          </a:p>
        </p:txBody>
      </p:sp>
      <p:sp>
        <p:nvSpPr>
          <p:cNvPr descr="Translations" id="377" name="Google Shape;377;p61"/>
          <p:cNvSpPr txBox="1"/>
          <p:nvPr/>
        </p:nvSpPr>
        <p:spPr>
          <a:xfrm>
            <a:off x="3096636"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Hunera Romantîk û Neoklasîk</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Arte Romântica e Neoclássica</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ਰੋਮਾਂਟਿਕ ਅਤੇ ਨਿਓਕਲਾਸੀਕਲ ਕਲਾ</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Романтическое и неоклассическое искусство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Romantic iyo Farshaxan Neoclassical</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Arte romántico y neoclásico</a:t>
            </a:r>
            <a:endParaRPr sz="1700">
              <a:solidFill>
                <a:srgbClr val="AAAAAA"/>
              </a:solidFill>
              <a:latin typeface="Average"/>
              <a:ea typeface="Average"/>
              <a:cs typeface="Average"/>
              <a:sym typeface="Average"/>
            </a:endParaRPr>
          </a:p>
        </p:txBody>
      </p:sp>
      <p:sp>
        <p:nvSpPr>
          <p:cNvPr descr="Translations" id="378" name="Google Shape;378;p61"/>
          <p:cNvSpPr txBox="1"/>
          <p:nvPr/>
        </p:nvSpPr>
        <p:spPr>
          <a:xfrm>
            <a:off x="144475"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ሮማንቲክ እና ኒዮክላሲካል አርት</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الفن الرومانسي والكلاسيكي الجديد</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 romàntic i neoclàssic</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浪漫主义和新古典主义艺术</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هنر رمانتیک و نئوکلاسیک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रोमांटिक और नवशास्त्रीय कला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ロマン主義と新古典主義美術</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낭만주의와 신고전주의 예술</a:t>
            </a:r>
            <a:endParaRPr sz="1700">
              <a:solidFill>
                <a:srgbClr val="CACACA"/>
              </a:solidFill>
              <a:latin typeface="Average"/>
              <a:ea typeface="Average"/>
              <a:cs typeface="Average"/>
              <a:sym typeface="Average"/>
            </a:endParaRPr>
          </a:p>
        </p:txBody>
      </p:sp>
      <p:sp>
        <p:nvSpPr>
          <p:cNvPr descr="Translations" id="379" name="Google Shape;379;p61"/>
          <p:cNvSpPr txBox="1"/>
          <p:nvPr/>
        </p:nvSpPr>
        <p:spPr>
          <a:xfrm>
            <a:off x="6048731"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Sanaa ya Kimapenzi na Neoclassical</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Romantiko at Neoclassical na Sining</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 ve Neoklasik Sanat</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Романтичне та неокласичне мистецтво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Nghệ thuật lãng mạn và tân cổ điển</a:t>
            </a:r>
            <a:endParaRPr sz="1700">
              <a:solidFill>
                <a:srgbClr val="AAAAAA"/>
              </a:solidFill>
              <a:latin typeface="Average"/>
              <a:ea typeface="Average"/>
              <a:cs typeface="Average"/>
              <a:sym typeface="Averag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3" name="Shape 383"/>
        <p:cNvGrpSpPr/>
        <p:nvPr/>
      </p:nvGrpSpPr>
      <p:grpSpPr>
        <a:xfrm>
          <a:off x="0" y="0"/>
          <a:ext cx="0" cy="0"/>
          <a:chOff x="0" y="0"/>
          <a:chExt cx="0" cy="0"/>
        </a:xfrm>
      </p:grpSpPr>
      <p:pic>
        <p:nvPicPr>
          <p:cNvPr id="384" name="Google Shape;384;p62"/>
          <p:cNvPicPr preferRelativeResize="0"/>
          <p:nvPr/>
        </p:nvPicPr>
        <p:blipFill rotWithShape="1">
          <a:blip r:embed="rId3">
            <a:alphaModFix/>
          </a:blip>
          <a:srcRect b="0" l="0" r="0" t="0"/>
          <a:stretch/>
        </p:blipFill>
        <p:spPr>
          <a:xfrm>
            <a:off x="144462" y="2472431"/>
            <a:ext cx="4572000" cy="3152700"/>
          </a:xfrm>
          <a:prstGeom prst="rect">
            <a:avLst/>
          </a:prstGeom>
          <a:noFill/>
          <a:ln>
            <a:noFill/>
          </a:ln>
        </p:spPr>
      </p:pic>
      <p:pic>
        <p:nvPicPr>
          <p:cNvPr id="385" name="Google Shape;385;p62"/>
          <p:cNvPicPr preferRelativeResize="0"/>
          <p:nvPr/>
        </p:nvPicPr>
        <p:blipFill rotWithShape="1">
          <a:blip r:embed="rId4">
            <a:alphaModFix/>
          </a:blip>
          <a:srcRect b="0" l="0" r="0" t="0"/>
          <a:stretch/>
        </p:blipFill>
        <p:spPr>
          <a:xfrm>
            <a:off x="4860925" y="2417802"/>
            <a:ext cx="4175100" cy="3306900"/>
          </a:xfrm>
          <a:prstGeom prst="rect">
            <a:avLst/>
          </a:prstGeom>
          <a:noFill/>
          <a:ln>
            <a:noFill/>
          </a:ln>
        </p:spPr>
      </p:pic>
      <p:sp>
        <p:nvSpPr>
          <p:cNvPr id="386" name="Google Shape;386;p62"/>
          <p:cNvSpPr txBox="1"/>
          <p:nvPr/>
        </p:nvSpPr>
        <p:spPr>
          <a:xfrm>
            <a:off x="0" y="5780127"/>
            <a:ext cx="4788000" cy="1097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a:solidFill>
                  <a:srgbClr val="CCCCCC"/>
                </a:solidFill>
                <a:latin typeface="Open Sans"/>
                <a:ea typeface="Open Sans"/>
                <a:cs typeface="Open Sans"/>
                <a:sym typeface="Open Sans"/>
              </a:rPr>
              <a:t>Katsushika Hokusai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400" u="none">
                <a:solidFill>
                  <a:srgbClr val="F3F3F3"/>
                </a:solidFill>
                <a:latin typeface="Open Sans"/>
                <a:ea typeface="Open Sans"/>
                <a:cs typeface="Open Sans"/>
                <a:sym typeface="Open Sans"/>
              </a:rPr>
              <a:t>The Great Wave off Kanagawa</a:t>
            </a:r>
            <a:r>
              <a:rPr b="0" i="1" lang="en" sz="2400" u="none">
                <a:solidFill>
                  <a:srgbClr val="CCCCCC"/>
                </a:solidFill>
                <a:latin typeface="Open Sans"/>
                <a:ea typeface="Open Sans"/>
                <a:cs typeface="Open Sans"/>
                <a:sym typeface="Open Sans"/>
              </a:rPr>
              <a:t> </a:t>
            </a:r>
            <a:r>
              <a:rPr b="0" i="0" lang="en" sz="1800" u="none">
                <a:solidFill>
                  <a:srgbClr val="CCCCCC"/>
                </a:solidFill>
                <a:latin typeface="Open Sans"/>
                <a:ea typeface="Open Sans"/>
                <a:cs typeface="Open Sans"/>
                <a:sym typeface="Open Sans"/>
              </a:rPr>
              <a:t>1823-29</a:t>
            </a:r>
            <a:endParaRPr>
              <a:solidFill>
                <a:srgbClr val="CCCCCC"/>
              </a:solidFill>
              <a:latin typeface="Open Sans"/>
              <a:ea typeface="Open Sans"/>
              <a:cs typeface="Open Sans"/>
              <a:sym typeface="Open Sans"/>
            </a:endParaRPr>
          </a:p>
        </p:txBody>
      </p:sp>
      <p:sp>
        <p:nvSpPr>
          <p:cNvPr id="387" name="Google Shape;387;p62"/>
          <p:cNvSpPr txBox="1"/>
          <p:nvPr/>
        </p:nvSpPr>
        <p:spPr>
          <a:xfrm>
            <a:off x="4787900" y="5780127"/>
            <a:ext cx="4356000" cy="1097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a:solidFill>
                  <a:srgbClr val="CCCCCC"/>
                </a:solidFill>
                <a:latin typeface="Open Sans"/>
                <a:ea typeface="Open Sans"/>
                <a:cs typeface="Open Sans"/>
                <a:sym typeface="Open Sans"/>
              </a:rPr>
              <a:t>Vincent van Gogh</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400" u="none">
                <a:solidFill>
                  <a:srgbClr val="F3F3F3"/>
                </a:solidFill>
                <a:latin typeface="Open Sans"/>
                <a:ea typeface="Open Sans"/>
                <a:cs typeface="Open Sans"/>
                <a:sym typeface="Open Sans"/>
              </a:rPr>
              <a:t>The Starry Night</a:t>
            </a:r>
            <a:endParaRPr b="1">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a:solidFill>
                  <a:srgbClr val="CCCCCC"/>
                </a:solidFill>
                <a:latin typeface="Open Sans"/>
                <a:ea typeface="Open Sans"/>
                <a:cs typeface="Open Sans"/>
                <a:sym typeface="Open Sans"/>
              </a:rPr>
              <a:t>1889</a:t>
            </a:r>
            <a:endParaRPr>
              <a:solidFill>
                <a:srgbClr val="CCCCCC"/>
              </a:solidFill>
              <a:latin typeface="Open Sans"/>
              <a:ea typeface="Open Sans"/>
              <a:cs typeface="Open Sans"/>
              <a:sym typeface="Open Sans"/>
            </a:endParaRPr>
          </a:p>
        </p:txBody>
      </p:sp>
      <p:sp>
        <p:nvSpPr>
          <p:cNvPr id="388" name="Google Shape;388;p62"/>
          <p:cNvSpPr txBox="1"/>
          <p:nvPr/>
        </p:nvSpPr>
        <p:spPr>
          <a:xfrm>
            <a:off x="0" y="0"/>
            <a:ext cx="9144000" cy="55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19th Century Masters</a:t>
            </a:r>
            <a:endParaRPr sz="3600">
              <a:solidFill>
                <a:srgbClr val="B7B7B7"/>
              </a:solidFill>
              <a:latin typeface="Average"/>
              <a:ea typeface="Average"/>
              <a:cs typeface="Average"/>
              <a:sym typeface="Average"/>
            </a:endParaRPr>
          </a:p>
        </p:txBody>
      </p:sp>
      <p:sp>
        <p:nvSpPr>
          <p:cNvPr descr="Translations" id="389" name="Google Shape;389;p62"/>
          <p:cNvSpPr txBox="1"/>
          <p:nvPr/>
        </p:nvSpPr>
        <p:spPr>
          <a:xfrm>
            <a:off x="3272067" y="608525"/>
            <a:ext cx="2872800" cy="186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19世紀の巨匠たち</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19세기 거장들</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Mamosteyên Sedsala 19-an</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Mestres do século XIX</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19ਵੀਂ ਸਦੀ ਦੇ ਮਾਸਟਰਜ਼</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Мастера XIX века</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Masters qarnigii 19aad</a:t>
            </a:r>
            <a:endParaRPr sz="1900">
              <a:solidFill>
                <a:srgbClr val="AAAAAA"/>
              </a:solidFill>
              <a:latin typeface="Average"/>
              <a:ea typeface="Average"/>
              <a:cs typeface="Average"/>
              <a:sym typeface="Average"/>
            </a:endParaRPr>
          </a:p>
        </p:txBody>
      </p:sp>
      <p:sp>
        <p:nvSpPr>
          <p:cNvPr descr="Translations" id="390" name="Google Shape;390;p62"/>
          <p:cNvSpPr txBox="1"/>
          <p:nvPr/>
        </p:nvSpPr>
        <p:spPr>
          <a:xfrm>
            <a:off x="126250" y="608525"/>
            <a:ext cx="3145800" cy="186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የ 19 ኛው ክፍለ ዘመን ማስተሮች</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أساتذة القرن التاسع عشر</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Mestres del segle XIX</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19世纪大师</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استادان قرن نوزدهم</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19वीं सदी के उस्ताद</a:t>
            </a:r>
            <a:endParaRPr sz="2000">
              <a:solidFill>
                <a:srgbClr val="CACACA"/>
              </a:solidFill>
              <a:latin typeface="Average"/>
              <a:ea typeface="Average"/>
              <a:cs typeface="Average"/>
              <a:sym typeface="Average"/>
            </a:endParaRPr>
          </a:p>
        </p:txBody>
      </p:sp>
      <p:sp>
        <p:nvSpPr>
          <p:cNvPr descr="Translations" id="391" name="Google Shape;391;p62"/>
          <p:cNvSpPr txBox="1"/>
          <p:nvPr/>
        </p:nvSpPr>
        <p:spPr>
          <a:xfrm>
            <a:off x="6144946" y="608525"/>
            <a:ext cx="2872800" cy="186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Maestros del siglo XIX</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Mabwana wa Karne ya 19</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19th Century Masters</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19. Yüzyıl Ustaları</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Майстри 19 століття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Bậc thầy thế kỷ 19</a:t>
            </a:r>
            <a:endParaRPr sz="1900">
              <a:solidFill>
                <a:srgbClr val="AAAAAA"/>
              </a:solidFill>
              <a:latin typeface="Average"/>
              <a:ea typeface="Average"/>
              <a:cs typeface="Average"/>
              <a:sym typeface="Averag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5" name="Shape 395"/>
        <p:cNvGrpSpPr/>
        <p:nvPr/>
      </p:nvGrpSpPr>
      <p:grpSpPr>
        <a:xfrm>
          <a:off x="0" y="0"/>
          <a:ext cx="0" cy="0"/>
          <a:chOff x="0" y="0"/>
          <a:chExt cx="0" cy="0"/>
        </a:xfrm>
      </p:grpSpPr>
      <p:pic>
        <p:nvPicPr>
          <p:cNvPr descr="File:View from the Window at Le Gras, Joseph Nicéphore Niépce.jpg" id="396" name="Google Shape;396;p63"/>
          <p:cNvPicPr preferRelativeResize="0"/>
          <p:nvPr/>
        </p:nvPicPr>
        <p:blipFill rotWithShape="1">
          <a:blip r:embed="rId3">
            <a:alphaModFix/>
          </a:blip>
          <a:srcRect b="0" l="0" r="0" t="0"/>
          <a:stretch/>
        </p:blipFill>
        <p:spPr>
          <a:xfrm>
            <a:off x="0" y="-2"/>
            <a:ext cx="9144000" cy="6355200"/>
          </a:xfrm>
          <a:prstGeom prst="rect">
            <a:avLst/>
          </a:prstGeom>
          <a:noFill/>
          <a:ln>
            <a:noFill/>
          </a:ln>
        </p:spPr>
      </p:pic>
      <p:sp>
        <p:nvSpPr>
          <p:cNvPr descr="All text" id="397" name="Google Shape;397;p63"/>
          <p:cNvSpPr txBox="1"/>
          <p:nvPr/>
        </p:nvSpPr>
        <p:spPr>
          <a:xfrm>
            <a:off x="0" y="6400800"/>
            <a:ext cx="9144000" cy="457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Nicephore Niepce, </a:t>
            </a:r>
            <a:r>
              <a:rPr b="1" i="1" lang="en" sz="2400" u="none" cap="none" strike="noStrike">
                <a:solidFill>
                  <a:srgbClr val="F3F3F3"/>
                </a:solidFill>
                <a:latin typeface="Open Sans"/>
                <a:ea typeface="Open Sans"/>
                <a:cs typeface="Open Sans"/>
                <a:sym typeface="Open Sans"/>
              </a:rPr>
              <a:t>View from the Window at La Gras</a:t>
            </a:r>
            <a:r>
              <a:rPr b="0" i="0" lang="en" sz="2400" u="none" cap="none" strike="noStrike">
                <a:solidFill>
                  <a:srgbClr val="CCCCCC"/>
                </a:solidFill>
                <a:latin typeface="Open Sans"/>
                <a:ea typeface="Open Sans"/>
                <a:cs typeface="Open Sans"/>
                <a:sym typeface="Open Sans"/>
              </a:rPr>
              <a:t>, 1826.</a:t>
            </a:r>
            <a:endParaRPr>
              <a:solidFill>
                <a:srgbClr val="CCCCCC"/>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64"/>
          <p:cNvPicPr preferRelativeResize="0"/>
          <p:nvPr/>
        </p:nvPicPr>
        <p:blipFill>
          <a:blip r:embed="rId3">
            <a:alphaModFix/>
          </a:blip>
          <a:stretch>
            <a:fillRect/>
          </a:stretch>
        </p:blipFill>
        <p:spPr>
          <a:xfrm>
            <a:off x="2857501" y="0"/>
            <a:ext cx="2505804" cy="3823510"/>
          </a:xfrm>
          <a:prstGeom prst="rect">
            <a:avLst/>
          </a:prstGeom>
          <a:noFill/>
          <a:ln>
            <a:noFill/>
          </a:ln>
        </p:spPr>
      </p:pic>
      <p:pic>
        <p:nvPicPr>
          <p:cNvPr id="403" name="Google Shape;403;p64"/>
          <p:cNvPicPr preferRelativeResize="0"/>
          <p:nvPr/>
        </p:nvPicPr>
        <p:blipFill>
          <a:blip r:embed="rId4">
            <a:alphaModFix/>
          </a:blip>
          <a:stretch>
            <a:fillRect/>
          </a:stretch>
        </p:blipFill>
        <p:spPr>
          <a:xfrm>
            <a:off x="2857476" y="3983043"/>
            <a:ext cx="2505805" cy="2874956"/>
          </a:xfrm>
          <a:prstGeom prst="rect">
            <a:avLst/>
          </a:prstGeom>
          <a:noFill/>
          <a:ln>
            <a:noFill/>
          </a:ln>
        </p:spPr>
      </p:pic>
      <p:pic>
        <p:nvPicPr>
          <p:cNvPr id="404" name="Google Shape;404;p64"/>
          <p:cNvPicPr preferRelativeResize="0"/>
          <p:nvPr/>
        </p:nvPicPr>
        <p:blipFill>
          <a:blip r:embed="rId5">
            <a:alphaModFix/>
          </a:blip>
          <a:stretch>
            <a:fillRect/>
          </a:stretch>
        </p:blipFill>
        <p:spPr>
          <a:xfrm>
            <a:off x="112" y="-10"/>
            <a:ext cx="2743133" cy="2038783"/>
          </a:xfrm>
          <a:prstGeom prst="rect">
            <a:avLst/>
          </a:prstGeom>
          <a:noFill/>
          <a:ln>
            <a:noFill/>
          </a:ln>
        </p:spPr>
      </p:pic>
      <p:pic>
        <p:nvPicPr>
          <p:cNvPr id="405" name="Google Shape;405;p64"/>
          <p:cNvPicPr preferRelativeResize="0"/>
          <p:nvPr/>
        </p:nvPicPr>
        <p:blipFill rotWithShape="1">
          <a:blip r:embed="rId6">
            <a:alphaModFix/>
          </a:blip>
          <a:srcRect b="0" l="0" r="0" t="0"/>
          <a:stretch/>
        </p:blipFill>
        <p:spPr>
          <a:xfrm>
            <a:off x="68" y="2157282"/>
            <a:ext cx="2743200" cy="2739300"/>
          </a:xfrm>
          <a:prstGeom prst="rect">
            <a:avLst/>
          </a:prstGeom>
          <a:noFill/>
          <a:ln>
            <a:noFill/>
          </a:ln>
        </p:spPr>
      </p:pic>
      <p:sp>
        <p:nvSpPr>
          <p:cNvPr descr="Title" id="406" name="Google Shape;406;p64"/>
          <p:cNvSpPr txBox="1"/>
          <p:nvPr/>
        </p:nvSpPr>
        <p:spPr>
          <a:xfrm>
            <a:off x="5363275" y="0"/>
            <a:ext cx="3780600" cy="118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800">
                <a:solidFill>
                  <a:srgbClr val="EFEFEF"/>
                </a:solidFill>
                <a:latin typeface="Open Sans"/>
                <a:ea typeface="Open Sans"/>
                <a:cs typeface="Open Sans"/>
                <a:sym typeface="Open Sans"/>
              </a:rPr>
              <a:t>Impressionism </a:t>
            </a:r>
            <a:r>
              <a:rPr lang="en" sz="2800">
                <a:solidFill>
                  <a:srgbClr val="EFEFEF"/>
                </a:solidFill>
                <a:latin typeface="Open Sans"/>
                <a:ea typeface="Open Sans"/>
                <a:cs typeface="Open Sans"/>
                <a:sym typeface="Open Sans"/>
              </a:rPr>
              <a:t>and </a:t>
            </a:r>
            <a:r>
              <a:rPr b="1" lang="en" sz="2800">
                <a:solidFill>
                  <a:srgbClr val="EFEFEF"/>
                </a:solidFill>
                <a:latin typeface="Open Sans"/>
                <a:ea typeface="Open Sans"/>
                <a:cs typeface="Open Sans"/>
                <a:sym typeface="Open Sans"/>
              </a:rPr>
              <a:t>Post-impressionism</a:t>
            </a:r>
            <a:endParaRPr b="1" sz="2800">
              <a:solidFill>
                <a:srgbClr val="EFEFEF"/>
              </a:solidFill>
              <a:latin typeface="Open Sans"/>
              <a:ea typeface="Open Sans"/>
              <a:cs typeface="Open Sans"/>
              <a:sym typeface="Open Sans"/>
            </a:endParaRPr>
          </a:p>
        </p:txBody>
      </p:sp>
      <p:pic>
        <p:nvPicPr>
          <p:cNvPr id="407" name="Google Shape;407;p64"/>
          <p:cNvPicPr preferRelativeResize="0"/>
          <p:nvPr/>
        </p:nvPicPr>
        <p:blipFill rotWithShape="1">
          <a:blip r:embed="rId7">
            <a:alphaModFix/>
          </a:blip>
          <a:srcRect b="0" l="0" r="0" t="0"/>
          <a:stretch/>
        </p:blipFill>
        <p:spPr>
          <a:xfrm>
            <a:off x="68" y="5015092"/>
            <a:ext cx="2743200" cy="1842900"/>
          </a:xfrm>
          <a:prstGeom prst="rect">
            <a:avLst/>
          </a:prstGeom>
          <a:noFill/>
          <a:ln>
            <a:noFill/>
          </a:ln>
        </p:spPr>
      </p:pic>
      <p:sp>
        <p:nvSpPr>
          <p:cNvPr descr="Translations" id="408" name="Google Shape;408;p64"/>
          <p:cNvSpPr txBox="1"/>
          <p:nvPr/>
        </p:nvSpPr>
        <p:spPr>
          <a:xfrm>
            <a:off x="5363400" y="1186200"/>
            <a:ext cx="3780600" cy="567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rgbClr val="AAAAAA"/>
                </a:solidFill>
                <a:latin typeface="Average"/>
                <a:ea typeface="Average"/>
                <a:cs typeface="Average"/>
                <a:sym typeface="Average"/>
              </a:rPr>
              <a:t>Impressionism እና Post-impressionism</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الانطباعية وما بعد الانطباعية</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Impressionisme i postimpressionisme</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印象派和后印象派</a:t>
            </a:r>
            <a:endParaRPr sz="1700">
              <a:solidFill>
                <a:srgbClr val="AAAAAA"/>
              </a:solidFill>
              <a:latin typeface="Average"/>
              <a:ea typeface="Average"/>
              <a:cs typeface="Average"/>
              <a:sym typeface="Average"/>
            </a:endParaRPr>
          </a:p>
          <a:p>
            <a:pPr indent="0" lvl="0" marL="0" rtl="1" algn="r">
              <a:spcBef>
                <a:spcPts val="0"/>
              </a:spcBef>
              <a:spcAft>
                <a:spcPts val="0"/>
              </a:spcAft>
              <a:buNone/>
            </a:pPr>
            <a:r>
              <a:rPr lang="en" sz="1700">
                <a:solidFill>
                  <a:srgbClr val="AAAAAA"/>
                </a:solidFill>
                <a:latin typeface="Average"/>
                <a:ea typeface="Average"/>
                <a:cs typeface="Average"/>
                <a:sym typeface="Average"/>
              </a:rPr>
              <a:t>امپرسیونیسم و پست امپرسیونیسم</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प्रभाववाद और उत्तर-प्रभाववाद</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印象派とポスト印象派</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인상주의와 후기인상주의</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Impressionism û Post-impressionism</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Impressionismo e Pós-impressionismo</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ਪ੍ਰਭਾਵਵਾਦ ਅਤੇ ਪੋਸਟ-ਪ੍ਰਭਾਵਵਾਦ</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Импрессионизм и постимпрессионизм</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Impressionism iyo Post-impressionism</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Impresionismo y postimpresionismo</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Impressionism na Post-impressionism</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Impresyonismo at Post-impresyonismo</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Empresyonizm ve Post-empresyonizm</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Імпресіонізм і постімпресіонізм</a:t>
            </a:r>
            <a:endParaRPr sz="1700">
              <a:solidFill>
                <a:srgbClr val="AAAAAA"/>
              </a:solidFill>
              <a:latin typeface="Average"/>
              <a:ea typeface="Average"/>
              <a:cs typeface="Average"/>
              <a:sym typeface="Average"/>
            </a:endParaRPr>
          </a:p>
          <a:p>
            <a:pPr indent="0" lvl="0" marL="0" rtl="0" algn="l">
              <a:spcBef>
                <a:spcPts val="0"/>
              </a:spcBef>
              <a:spcAft>
                <a:spcPts val="0"/>
              </a:spcAft>
              <a:buNone/>
            </a:pPr>
            <a:r>
              <a:rPr lang="en" sz="1700">
                <a:solidFill>
                  <a:srgbClr val="AAAAAA"/>
                </a:solidFill>
                <a:latin typeface="Average"/>
                <a:ea typeface="Average"/>
                <a:cs typeface="Average"/>
                <a:sym typeface="Average"/>
              </a:rPr>
              <a:t>Chủ nghĩa ấn tượng và hậu ấn tượng</a:t>
            </a:r>
            <a:endParaRPr sz="2000">
              <a:solidFill>
                <a:srgbClr val="AAAAAA"/>
              </a:solidFill>
              <a:latin typeface="Average"/>
              <a:ea typeface="Average"/>
              <a:cs typeface="Average"/>
              <a:sym typeface="Averag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2" name="Shape 412"/>
        <p:cNvGrpSpPr/>
        <p:nvPr/>
      </p:nvGrpSpPr>
      <p:grpSpPr>
        <a:xfrm>
          <a:off x="0" y="0"/>
          <a:ext cx="0" cy="0"/>
          <a:chOff x="0" y="0"/>
          <a:chExt cx="0" cy="0"/>
        </a:xfrm>
      </p:grpSpPr>
      <p:pic>
        <p:nvPicPr>
          <p:cNvPr id="413" name="Google Shape;413;p65"/>
          <p:cNvPicPr preferRelativeResize="0"/>
          <p:nvPr/>
        </p:nvPicPr>
        <p:blipFill rotWithShape="1">
          <a:blip r:embed="rId3">
            <a:alphaModFix/>
          </a:blip>
          <a:srcRect b="0" l="0" r="0" t="0"/>
          <a:stretch/>
        </p:blipFill>
        <p:spPr>
          <a:xfrm>
            <a:off x="539750" y="0"/>
            <a:ext cx="8064600" cy="6202500"/>
          </a:xfrm>
          <a:prstGeom prst="rect">
            <a:avLst/>
          </a:prstGeom>
          <a:noFill/>
          <a:ln>
            <a:noFill/>
          </a:ln>
        </p:spPr>
      </p:pic>
      <p:sp>
        <p:nvSpPr>
          <p:cNvPr descr="All text" id="414" name="Google Shape;414;p65"/>
          <p:cNvSpPr txBox="1"/>
          <p:nvPr/>
        </p:nvSpPr>
        <p:spPr>
          <a:xfrm>
            <a:off x="60325" y="6167437"/>
            <a:ext cx="9094800" cy="717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200" u="none" cap="none" strike="noStrike">
                <a:solidFill>
                  <a:srgbClr val="CCCCCC"/>
                </a:solidFill>
                <a:latin typeface="Open Sans"/>
                <a:ea typeface="Open Sans"/>
                <a:cs typeface="Open Sans"/>
                <a:sym typeface="Open Sans"/>
              </a:rPr>
              <a:t>Claude Monet, </a:t>
            </a:r>
            <a:r>
              <a:rPr b="1" i="1" lang="en" sz="2200" u="none" cap="none" strike="noStrike">
                <a:solidFill>
                  <a:srgbClr val="F3F3F3"/>
                </a:solidFill>
                <a:latin typeface="Open Sans"/>
                <a:ea typeface="Open Sans"/>
                <a:cs typeface="Open Sans"/>
                <a:sym typeface="Open Sans"/>
              </a:rPr>
              <a:t>Impression, soleil levant (Impression, Sunrise)</a:t>
            </a:r>
            <a:r>
              <a:rPr b="0" i="0" lang="en" sz="2200" u="none" cap="none" strike="noStrike">
                <a:solidFill>
                  <a:srgbClr val="CCCCCC"/>
                </a:solidFill>
                <a:latin typeface="Open Sans"/>
                <a:ea typeface="Open Sans"/>
                <a:cs typeface="Open Sans"/>
                <a:sym typeface="Open Sans"/>
              </a:rPr>
              <a:t>, 1872. </a:t>
            </a:r>
            <a:endParaRPr sz="22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Oil on canvas, 48 × 63 cm, Musée Marmottan Monet, Paris.</a:t>
            </a:r>
            <a:endParaRPr>
              <a:solidFill>
                <a:srgbClr val="CCCCCC"/>
              </a:solidFill>
              <a:latin typeface="Open Sans"/>
              <a:ea typeface="Open Sans"/>
              <a:cs typeface="Open Sans"/>
              <a:sym typeface="Open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8" name="Shape 418"/>
        <p:cNvGrpSpPr/>
        <p:nvPr/>
      </p:nvGrpSpPr>
      <p:grpSpPr>
        <a:xfrm>
          <a:off x="0" y="0"/>
          <a:ext cx="0" cy="0"/>
          <a:chOff x="0" y="0"/>
          <a:chExt cx="0" cy="0"/>
        </a:xfrm>
      </p:grpSpPr>
      <p:pic>
        <p:nvPicPr>
          <p:cNvPr id="419" name="Google Shape;419;p66"/>
          <p:cNvPicPr preferRelativeResize="0"/>
          <p:nvPr/>
        </p:nvPicPr>
        <p:blipFill rotWithShape="1">
          <a:blip r:embed="rId3">
            <a:alphaModFix/>
          </a:blip>
          <a:srcRect b="0" l="0" r="0" t="0"/>
          <a:stretch/>
        </p:blipFill>
        <p:spPr>
          <a:xfrm>
            <a:off x="0" y="0"/>
            <a:ext cx="6144000" cy="6132300"/>
          </a:xfrm>
          <a:prstGeom prst="rect">
            <a:avLst/>
          </a:prstGeom>
          <a:noFill/>
          <a:ln>
            <a:noFill/>
          </a:ln>
        </p:spPr>
      </p:pic>
      <p:sp>
        <p:nvSpPr>
          <p:cNvPr descr="Translations" id="420" name="Google Shape;420;p66"/>
          <p:cNvSpPr txBox="1"/>
          <p:nvPr/>
        </p:nvSpPr>
        <p:spPr>
          <a:xfrm>
            <a:off x="6144000" y="0"/>
            <a:ext cx="3000000" cy="6858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ክላውድ ሞኔት ፣ የውሃ አበቦች ፣ 1905</a:t>
            </a:r>
            <a:endParaRPr sz="1600">
              <a:solidFill>
                <a:srgbClr val="AAAAAA"/>
              </a:solidFill>
              <a:latin typeface="Average"/>
              <a:ea typeface="Average"/>
              <a:cs typeface="Average"/>
              <a:sym typeface="Average"/>
            </a:endParaRPr>
          </a:p>
          <a:p>
            <a:pPr indent="0" lvl="0" marL="0" marR="0" rtl="1" algn="r">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كلود مونيه، زنابق الماء،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Nenúfars,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克劳德·莫奈，《睡莲》，1905年</a:t>
            </a:r>
            <a:endParaRPr sz="1600">
              <a:solidFill>
                <a:srgbClr val="AAAAAA"/>
              </a:solidFill>
              <a:latin typeface="Average"/>
              <a:ea typeface="Average"/>
              <a:cs typeface="Average"/>
              <a:sym typeface="Average"/>
            </a:endParaRPr>
          </a:p>
          <a:p>
            <a:pPr indent="0" lvl="0" marL="0" marR="0" rtl="1" algn="r">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کلود مونه، نیلوفرهای آبی،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क्लाउड मोनेट, वाटर लिलीज़,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クロード・モネ『睡蓮』1905年</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클로드 모네, 수련,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Sosinên Avê,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Nenúfares,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ਕਲਾਉਡ ਮੋਨੇਟ, ਵਾਟਰ ਲਿਲੀਜ਼,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Клод Моне, «Водяные лилии»,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Ubaxyada Biyaha,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Nenúfares,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Maua ya Maji,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Water Lilies,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Nilüferler,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Клод Моне, Водяні лілії, 1905 рік</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Hoa súng, 1905</a:t>
            </a:r>
            <a:endParaRPr sz="1500">
              <a:solidFill>
                <a:srgbClr val="CCCCCC"/>
              </a:solidFill>
              <a:latin typeface="Open Sans"/>
              <a:ea typeface="Open Sans"/>
              <a:cs typeface="Open Sans"/>
              <a:sym typeface="Open Sans"/>
            </a:endParaRPr>
          </a:p>
        </p:txBody>
      </p:sp>
      <p:sp>
        <p:nvSpPr>
          <p:cNvPr id="421" name="Google Shape;421;p66"/>
          <p:cNvSpPr txBox="1"/>
          <p:nvPr/>
        </p:nvSpPr>
        <p:spPr>
          <a:xfrm>
            <a:off x="36925" y="6155325"/>
            <a:ext cx="6050100" cy="69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Claude Monet, </a:t>
            </a:r>
            <a:r>
              <a:rPr b="1" i="1" lang="en" sz="2400" u="none" cap="none" strike="noStrike">
                <a:solidFill>
                  <a:srgbClr val="F3F3F3"/>
                </a:solidFill>
                <a:latin typeface="Open Sans"/>
                <a:ea typeface="Open Sans"/>
                <a:cs typeface="Open Sans"/>
                <a:sym typeface="Open Sans"/>
              </a:rPr>
              <a:t>Water Lilies</a:t>
            </a:r>
            <a:r>
              <a:rPr b="0" i="0" lang="en" sz="2400" u="none" cap="none" strike="noStrike">
                <a:solidFill>
                  <a:srgbClr val="CCCCCC"/>
                </a:solidFill>
                <a:latin typeface="Open Sans"/>
                <a:ea typeface="Open Sans"/>
                <a:cs typeface="Open Sans"/>
                <a:sym typeface="Open Sans"/>
              </a:rPr>
              <a:t>, 1905 </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500" u="none" cap="none" strike="noStrike">
                <a:solidFill>
                  <a:srgbClr val="CCCCCC"/>
                </a:solidFill>
                <a:latin typeface="Open Sans"/>
                <a:ea typeface="Open Sans"/>
                <a:cs typeface="Open Sans"/>
                <a:sym typeface="Open Sans"/>
              </a:rPr>
              <a:t>Oil on canvas, 89.5 × 100.3 cm, Museum of Fine Arts, Boston</a:t>
            </a:r>
            <a:endParaRPr sz="1100">
              <a:solidFill>
                <a:srgbClr val="CCCCCC"/>
              </a:solidFill>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5" name="Shape 425"/>
        <p:cNvGrpSpPr/>
        <p:nvPr/>
      </p:nvGrpSpPr>
      <p:grpSpPr>
        <a:xfrm>
          <a:off x="0" y="0"/>
          <a:ext cx="0" cy="0"/>
          <a:chOff x="0" y="0"/>
          <a:chExt cx="0" cy="0"/>
        </a:xfrm>
      </p:grpSpPr>
      <p:grpSp>
        <p:nvGrpSpPr>
          <p:cNvPr id="426" name="Google Shape;426;p67"/>
          <p:cNvGrpSpPr/>
          <p:nvPr/>
        </p:nvGrpSpPr>
        <p:grpSpPr>
          <a:xfrm>
            <a:off x="89544" y="97470"/>
            <a:ext cx="8952953" cy="6657160"/>
            <a:chOff x="89544" y="97470"/>
            <a:chExt cx="8952953" cy="6657160"/>
          </a:xfrm>
        </p:grpSpPr>
        <p:grpSp>
          <p:nvGrpSpPr>
            <p:cNvPr id="427" name="Google Shape;427;p67"/>
            <p:cNvGrpSpPr/>
            <p:nvPr/>
          </p:nvGrpSpPr>
          <p:grpSpPr>
            <a:xfrm>
              <a:off x="89544" y="97470"/>
              <a:ext cx="8934965" cy="2536021"/>
              <a:chOff x="107950" y="115887"/>
              <a:chExt cx="8886975" cy="2522400"/>
            </a:xfrm>
          </p:grpSpPr>
          <p:pic>
            <p:nvPicPr>
              <p:cNvPr id="428" name="Google Shape;428;p67"/>
              <p:cNvPicPr preferRelativeResize="0"/>
              <p:nvPr/>
            </p:nvPicPr>
            <p:blipFill rotWithShape="1">
              <a:blip r:embed="rId3">
                <a:alphaModFix/>
              </a:blip>
              <a:srcRect b="0" l="0" r="0" t="0"/>
              <a:stretch/>
            </p:blipFill>
            <p:spPr>
              <a:xfrm>
                <a:off x="2771775" y="115887"/>
                <a:ext cx="2663700" cy="2522400"/>
              </a:xfrm>
              <a:prstGeom prst="rect">
                <a:avLst/>
              </a:prstGeom>
              <a:noFill/>
              <a:ln>
                <a:noFill/>
              </a:ln>
            </p:spPr>
          </p:pic>
          <p:pic>
            <p:nvPicPr>
              <p:cNvPr id="429" name="Google Shape;429;p67"/>
              <p:cNvPicPr preferRelativeResize="0"/>
              <p:nvPr/>
            </p:nvPicPr>
            <p:blipFill rotWithShape="1">
              <a:blip r:embed="rId4">
                <a:alphaModFix/>
              </a:blip>
              <a:srcRect b="0" l="0" r="0" t="0"/>
              <a:stretch/>
            </p:blipFill>
            <p:spPr>
              <a:xfrm>
                <a:off x="5508625" y="115887"/>
                <a:ext cx="3486300" cy="2511300"/>
              </a:xfrm>
              <a:prstGeom prst="rect">
                <a:avLst/>
              </a:prstGeom>
              <a:noFill/>
              <a:ln>
                <a:noFill/>
              </a:ln>
            </p:spPr>
          </p:pic>
          <p:pic>
            <p:nvPicPr>
              <p:cNvPr id="430" name="Google Shape;430;p67"/>
              <p:cNvPicPr preferRelativeResize="0"/>
              <p:nvPr/>
            </p:nvPicPr>
            <p:blipFill rotWithShape="1">
              <a:blip r:embed="rId5">
                <a:alphaModFix/>
              </a:blip>
              <a:srcRect b="0" l="0" r="0" t="0"/>
              <a:stretch/>
            </p:blipFill>
            <p:spPr>
              <a:xfrm>
                <a:off x="107950" y="115887"/>
                <a:ext cx="2592300" cy="2517900"/>
              </a:xfrm>
              <a:prstGeom prst="rect">
                <a:avLst/>
              </a:prstGeom>
              <a:noFill/>
              <a:ln>
                <a:noFill/>
              </a:ln>
            </p:spPr>
          </p:pic>
        </p:grpSp>
        <p:grpSp>
          <p:nvGrpSpPr>
            <p:cNvPr id="431" name="Google Shape;431;p67"/>
            <p:cNvGrpSpPr/>
            <p:nvPr/>
          </p:nvGrpSpPr>
          <p:grpSpPr>
            <a:xfrm>
              <a:off x="107947" y="4498146"/>
              <a:ext cx="8934550" cy="2256484"/>
              <a:chOff x="107950" y="4365625"/>
              <a:chExt cx="8856612" cy="2236800"/>
            </a:xfrm>
          </p:grpSpPr>
          <p:pic>
            <p:nvPicPr>
              <p:cNvPr id="432" name="Google Shape;432;p67"/>
              <p:cNvPicPr preferRelativeResize="0"/>
              <p:nvPr/>
            </p:nvPicPr>
            <p:blipFill rotWithShape="1">
              <a:blip r:embed="rId6">
                <a:alphaModFix/>
              </a:blip>
              <a:srcRect b="0" l="0" r="0" t="0"/>
              <a:stretch/>
            </p:blipFill>
            <p:spPr>
              <a:xfrm>
                <a:off x="107950" y="4365625"/>
                <a:ext cx="3168600" cy="2208300"/>
              </a:xfrm>
              <a:prstGeom prst="rect">
                <a:avLst/>
              </a:prstGeom>
              <a:noFill/>
              <a:ln>
                <a:noFill/>
              </a:ln>
            </p:spPr>
          </p:pic>
          <p:pic>
            <p:nvPicPr>
              <p:cNvPr id="433" name="Google Shape;433;p67"/>
              <p:cNvPicPr preferRelativeResize="0"/>
              <p:nvPr/>
            </p:nvPicPr>
            <p:blipFill rotWithShape="1">
              <a:blip r:embed="rId7">
                <a:alphaModFix/>
              </a:blip>
              <a:srcRect b="0" l="0" r="0" t="0"/>
              <a:stretch/>
            </p:blipFill>
            <p:spPr>
              <a:xfrm>
                <a:off x="6443662" y="4365625"/>
                <a:ext cx="2520900" cy="2236800"/>
              </a:xfrm>
              <a:prstGeom prst="rect">
                <a:avLst/>
              </a:prstGeom>
              <a:noFill/>
              <a:ln>
                <a:noFill/>
              </a:ln>
            </p:spPr>
          </p:pic>
          <p:pic>
            <p:nvPicPr>
              <p:cNvPr id="434" name="Google Shape;434;p67"/>
              <p:cNvPicPr preferRelativeResize="0"/>
              <p:nvPr/>
            </p:nvPicPr>
            <p:blipFill rotWithShape="1">
              <a:blip r:embed="rId8">
                <a:alphaModFix/>
              </a:blip>
              <a:srcRect b="0" l="0" r="0" t="0"/>
              <a:stretch/>
            </p:blipFill>
            <p:spPr>
              <a:xfrm>
                <a:off x="3383656" y="4365625"/>
                <a:ext cx="2952900" cy="2213100"/>
              </a:xfrm>
              <a:prstGeom prst="rect">
                <a:avLst/>
              </a:prstGeom>
              <a:noFill/>
              <a:ln>
                <a:noFill/>
              </a:ln>
            </p:spPr>
          </p:pic>
        </p:grpSp>
        <p:sp>
          <p:nvSpPr>
            <p:cNvPr id="435" name="Google Shape;435;p67"/>
            <p:cNvSpPr txBox="1"/>
            <p:nvPr/>
          </p:nvSpPr>
          <p:spPr>
            <a:xfrm>
              <a:off x="89550" y="2638275"/>
              <a:ext cx="3196500" cy="1860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C3300"/>
                </a:buClr>
                <a:buFont typeface="Arial"/>
                <a:buNone/>
              </a:pPr>
              <a:r>
                <a:rPr b="1" i="0" lang="en" sz="2400" u="none" cap="none" strike="noStrike">
                  <a:solidFill>
                    <a:srgbClr val="CC3300"/>
                  </a:solidFill>
                  <a:latin typeface="Open Sans"/>
                  <a:ea typeface="Open Sans"/>
                  <a:cs typeface="Open Sans"/>
                  <a:sym typeface="Open Sans"/>
                </a:rPr>
                <a:t>So many water lilies!</a:t>
              </a:r>
              <a:endParaRPr>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t/>
              </a:r>
              <a:endParaRPr sz="19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900" u="none" cap="none" strike="noStrike">
                  <a:solidFill>
                    <a:srgbClr val="CCCCCC"/>
                  </a:solidFill>
                  <a:latin typeface="Open Sans"/>
                  <a:ea typeface="Open Sans"/>
                  <a:cs typeface="Open Sans"/>
                  <a:sym typeface="Open Sans"/>
                </a:rPr>
                <a:t>Monet was in love with the </a:t>
              </a:r>
              <a:r>
                <a:rPr lang="en" sz="1900">
                  <a:solidFill>
                    <a:srgbClr val="CCCCCC"/>
                  </a:solidFill>
                  <a:latin typeface="Open Sans"/>
                  <a:ea typeface="Open Sans"/>
                  <a:cs typeface="Open Sans"/>
                  <a:sym typeface="Open Sans"/>
                </a:rPr>
                <a:t>light </a:t>
              </a:r>
              <a:r>
                <a:rPr b="0" i="0" lang="en" sz="1900" u="none" cap="none" strike="noStrike">
                  <a:solidFill>
                    <a:srgbClr val="CCCCCC"/>
                  </a:solidFill>
                  <a:latin typeface="Open Sans"/>
                  <a:ea typeface="Open Sans"/>
                  <a:cs typeface="Open Sans"/>
                  <a:sym typeface="Open Sans"/>
                </a:rPr>
                <a:t>of the natural world.</a:t>
              </a:r>
              <a:endParaRPr sz="1500">
                <a:solidFill>
                  <a:srgbClr val="CCCCCC"/>
                </a:solidFill>
                <a:latin typeface="Open Sans"/>
                <a:ea typeface="Open Sans"/>
                <a:cs typeface="Open Sans"/>
                <a:sym typeface="Open Sans"/>
              </a:endParaRPr>
            </a:p>
          </p:txBody>
        </p:sp>
      </p:grpSp>
      <p:sp>
        <p:nvSpPr>
          <p:cNvPr descr="Column 1" id="436" name="Google Shape;436;p67"/>
          <p:cNvSpPr txBox="1"/>
          <p:nvPr/>
        </p:nvSpPr>
        <p:spPr>
          <a:xfrm>
            <a:off x="3280050" y="2638275"/>
            <a:ext cx="2881200" cy="186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በጣም ብዙ የውሃ አበቦች! ሞኔት ከተፈጥሮ አለም ብርሃን ጋር ፍቅር ነበረው።</a:t>
            </a:r>
            <a:endParaRPr sz="800">
              <a:solidFill>
                <a:srgbClr val="AAAAAA"/>
              </a:solidFill>
              <a:latin typeface="Average"/>
              <a:ea typeface="Average"/>
              <a:cs typeface="Average"/>
              <a:sym typeface="Average"/>
            </a:endParaRPr>
          </a:p>
          <a:p>
            <a:pPr indent="0" lvl="0" marL="0" rtl="1" algn="r">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كم من زنابق الماء! كان مونيه مغرمًا بنور الطبيعة.</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Tants nenúfars! Monet estava enamorat de la llum del món natural.</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这么多睡莲！莫奈爱上了自然界的光芒。</a:t>
            </a:r>
            <a:endParaRPr sz="800">
              <a:solidFill>
                <a:srgbClr val="AAAAAA"/>
              </a:solidFill>
              <a:latin typeface="Average"/>
              <a:ea typeface="Average"/>
              <a:cs typeface="Average"/>
              <a:sym typeface="Average"/>
            </a:endParaRPr>
          </a:p>
          <a:p>
            <a:pPr indent="0" lvl="0" marL="0" rtl="1" algn="r">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چه نیلوفرهای آبی! مونه عاشق نور دنیای طبیعی بود.</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इतनी सारी जल-कुमुदिनियाँ! मोनेट को प्राकृतिक दुनिया की रोशनी से प्यार था।</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睡蓮がいっぱい！モネは自然界の光を愛していました。</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수련이 정말 많네요! 모네는 자연의 빛에 푹 빠졌어요.</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Ewqas gulên avê! Monet ji ronahiya cîhana xwezayî hez dikir.</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Tantos nenúfares! Monet era apaixonado pela luz do mundo natural.</a:t>
            </a:r>
            <a:endParaRPr sz="100">
              <a:solidFill>
                <a:srgbClr val="AAAAAA"/>
              </a:solidFill>
              <a:latin typeface="Average"/>
              <a:ea typeface="Average"/>
              <a:cs typeface="Average"/>
              <a:sym typeface="Average"/>
            </a:endParaRPr>
          </a:p>
        </p:txBody>
      </p:sp>
      <p:sp>
        <p:nvSpPr>
          <p:cNvPr descr="Column 2" id="437" name="Google Shape;437;p67"/>
          <p:cNvSpPr txBox="1"/>
          <p:nvPr/>
        </p:nvSpPr>
        <p:spPr>
          <a:xfrm>
            <a:off x="6161250" y="2638275"/>
            <a:ext cx="2881200" cy="186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ਇੰਨੇ ਸਾਰੇ ਪਾਣੀ ਦੇ ਫੁੱਲ! ਮੋਨੇਟ ਨੂੰ ਕੁਦਰਤੀ ਸੰਸਾਰ ਦੀ ਰੌਸ਼ਨੀ ਨਾਲ ਪਿਆਰ ਸੀ।</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Столько кувшинок! Моне был влюблён в свет природы.</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Ubax biyood oo aad u badan! Monet waxay jeclaatay iftiinka dunida dabiiciga ah.</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¡Cuántos nenúfares! Monet estaba enamorado de la luz de la naturaleza.</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Mayungiyungi mengi ya maji! Monet alikuwa akipenda nuru ya ulimwengu wa asili.</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Ang daming water lily! Si Monet ay umiibig sa liwanag ng natural na mundo.</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Ne kadar çok nilüfer! Monet doğanın ışığına aşıktı.</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Стільки водяних лілій! Моне був закоханий у світло природи.</a:t>
            </a:r>
            <a:endParaRPr sz="800">
              <a:solidFill>
                <a:srgbClr val="AAAAAA"/>
              </a:solidFill>
              <a:latin typeface="Average"/>
              <a:ea typeface="Average"/>
              <a:cs typeface="Average"/>
              <a:sym typeface="Average"/>
            </a:endParaRPr>
          </a:p>
          <a:p>
            <a:pPr indent="0" lvl="0" marL="0" rtl="0" algn="l">
              <a:spcBef>
                <a:spcPts val="0"/>
              </a:spcBef>
              <a:spcAft>
                <a:spcPts val="0"/>
              </a:spcAft>
              <a:buClr>
                <a:srgbClr val="000000"/>
              </a:buClr>
              <a:buSzPts val="1100"/>
              <a:buFont typeface="Arial"/>
              <a:buNone/>
            </a:pPr>
            <a:r>
              <a:rPr lang="en" sz="800">
                <a:solidFill>
                  <a:srgbClr val="AAAAAA"/>
                </a:solidFill>
                <a:latin typeface="Average"/>
                <a:ea typeface="Average"/>
                <a:cs typeface="Average"/>
                <a:sym typeface="Average"/>
              </a:rPr>
              <a:t>Quá nhiều hoa súng! Monet say mê ánh sáng của thế giới tự nhiên.</a:t>
            </a:r>
            <a:endParaRPr sz="100">
              <a:solidFill>
                <a:srgbClr val="AAAAAA"/>
              </a:solidFill>
              <a:latin typeface="Average"/>
              <a:ea typeface="Average"/>
              <a:cs typeface="Average"/>
              <a:sym typeface="Averag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1" name="Shape 441"/>
        <p:cNvGrpSpPr/>
        <p:nvPr/>
      </p:nvGrpSpPr>
      <p:grpSpPr>
        <a:xfrm>
          <a:off x="0" y="0"/>
          <a:ext cx="0" cy="0"/>
          <a:chOff x="0" y="0"/>
          <a:chExt cx="0" cy="0"/>
        </a:xfrm>
      </p:grpSpPr>
      <p:pic>
        <p:nvPicPr>
          <p:cNvPr id="442" name="Google Shape;442;p68"/>
          <p:cNvPicPr preferRelativeResize="0"/>
          <p:nvPr/>
        </p:nvPicPr>
        <p:blipFill rotWithShape="1">
          <a:blip r:embed="rId3">
            <a:alphaModFix/>
          </a:blip>
          <a:srcRect b="0" l="0" r="0" t="0"/>
          <a:stretch/>
        </p:blipFill>
        <p:spPr>
          <a:xfrm>
            <a:off x="539750" y="0"/>
            <a:ext cx="8064600" cy="6048300"/>
          </a:xfrm>
          <a:prstGeom prst="rect">
            <a:avLst/>
          </a:prstGeom>
          <a:noFill/>
          <a:ln>
            <a:noFill/>
          </a:ln>
        </p:spPr>
      </p:pic>
      <p:sp>
        <p:nvSpPr>
          <p:cNvPr descr="All text" id="443" name="Google Shape;443;p68"/>
          <p:cNvSpPr txBox="1"/>
          <p:nvPr/>
        </p:nvSpPr>
        <p:spPr>
          <a:xfrm>
            <a:off x="155575" y="6116637"/>
            <a:ext cx="8874000" cy="70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000" u="none" cap="none" strike="noStrike">
                <a:solidFill>
                  <a:srgbClr val="CCCCCC"/>
                </a:solidFill>
                <a:latin typeface="Open Sans"/>
                <a:ea typeface="Open Sans"/>
                <a:cs typeface="Open Sans"/>
                <a:sym typeface="Open Sans"/>
              </a:rPr>
              <a:t>Claude Monet, </a:t>
            </a:r>
            <a:r>
              <a:rPr b="1" i="1" lang="en" sz="2000" u="none" cap="none" strike="noStrike">
                <a:solidFill>
                  <a:srgbClr val="F3F3F3"/>
                </a:solidFill>
                <a:latin typeface="Open Sans"/>
                <a:ea typeface="Open Sans"/>
                <a:cs typeface="Open Sans"/>
                <a:sym typeface="Open Sans"/>
              </a:rPr>
              <a:t>Reflections of Clouds on the Water-Lily Pond</a:t>
            </a:r>
            <a:r>
              <a:rPr b="0" i="0" lang="en" sz="2000" u="none" cap="none" strike="noStrike">
                <a:solidFill>
                  <a:srgbClr val="CCCCCC"/>
                </a:solidFill>
                <a:latin typeface="Open Sans"/>
                <a:ea typeface="Open Sans"/>
                <a:cs typeface="Open Sans"/>
                <a:sym typeface="Open Sans"/>
              </a:rPr>
              <a:t>, c. 1920. </a:t>
            </a:r>
            <a:endParaRPr sz="20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Oil on canvas, 200 × 1,276 cm, Museum of Modern Art, NY.</a:t>
            </a:r>
            <a:endParaRPr>
              <a:solidFill>
                <a:srgbClr val="CCCCCC"/>
              </a:solidFill>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7" name="Shape 447"/>
        <p:cNvGrpSpPr/>
        <p:nvPr/>
      </p:nvGrpSpPr>
      <p:grpSpPr>
        <a:xfrm>
          <a:off x="0" y="0"/>
          <a:ext cx="0" cy="0"/>
          <a:chOff x="0" y="0"/>
          <a:chExt cx="0" cy="0"/>
        </a:xfrm>
      </p:grpSpPr>
      <p:pic>
        <p:nvPicPr>
          <p:cNvPr id="448" name="Google Shape;448;p69"/>
          <p:cNvPicPr preferRelativeResize="0"/>
          <p:nvPr/>
        </p:nvPicPr>
        <p:blipFill rotWithShape="1">
          <a:blip r:embed="rId3">
            <a:alphaModFix/>
          </a:blip>
          <a:srcRect b="0" l="0" r="0" t="0"/>
          <a:stretch/>
        </p:blipFill>
        <p:spPr>
          <a:xfrm>
            <a:off x="0" y="0"/>
            <a:ext cx="6144000" cy="6132300"/>
          </a:xfrm>
          <a:prstGeom prst="rect">
            <a:avLst/>
          </a:prstGeom>
          <a:noFill/>
          <a:ln>
            <a:noFill/>
          </a:ln>
        </p:spPr>
      </p:pic>
      <p:sp>
        <p:nvSpPr>
          <p:cNvPr descr="Translations" id="449" name="Google Shape;449;p69"/>
          <p:cNvSpPr txBox="1"/>
          <p:nvPr/>
        </p:nvSpPr>
        <p:spPr>
          <a:xfrm>
            <a:off x="6144000" y="0"/>
            <a:ext cx="3000000" cy="6858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ክላውድ ሞኔት ፣ የውሃ አበቦች ፣ 1905</a:t>
            </a:r>
            <a:endParaRPr sz="1600">
              <a:solidFill>
                <a:srgbClr val="AAAAAA"/>
              </a:solidFill>
              <a:latin typeface="Average"/>
              <a:ea typeface="Average"/>
              <a:cs typeface="Average"/>
              <a:sym typeface="Average"/>
            </a:endParaRPr>
          </a:p>
          <a:p>
            <a:pPr indent="0" lvl="0" marL="0" marR="0" rtl="1" algn="r">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كلود مونيه، زنابق الماء،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Nenúfars,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克劳德·莫奈，《睡莲》，1905年</a:t>
            </a:r>
            <a:endParaRPr sz="1600">
              <a:solidFill>
                <a:srgbClr val="AAAAAA"/>
              </a:solidFill>
              <a:latin typeface="Average"/>
              <a:ea typeface="Average"/>
              <a:cs typeface="Average"/>
              <a:sym typeface="Average"/>
            </a:endParaRPr>
          </a:p>
          <a:p>
            <a:pPr indent="0" lvl="0" marL="0" marR="0" rtl="1" algn="r">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کلود مونه، نیلوفرهای آبی،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क्लाउड मोनेट, वाटर लिलीज़,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クロード・モネ『睡蓮』1905年</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클로드 모네, 수련,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Sosinên Avê,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Nenúfares,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ਕਲਾਉਡ ਮੋਨੇਟ, ਵਾਟਰ ਲਿਲੀਜ਼,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Клод Моне, «Водяные лилии»,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Ubaxyada Biyaha,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Nenúfares,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Maua ya Maji,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Water Lilies,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Nilüferler, 1905</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Клод Моне, Водяні лілії, 1905 рік</a:t>
            </a:r>
            <a:endParaRPr sz="1600">
              <a:solidFill>
                <a:srgbClr val="AAAAAA"/>
              </a:solidFill>
              <a:latin typeface="Average"/>
              <a:ea typeface="Average"/>
              <a:cs typeface="Average"/>
              <a:sym typeface="Average"/>
            </a:endParaRPr>
          </a:p>
          <a:p>
            <a:pPr indent="0" lvl="0" marL="0" marR="0" rtl="0" algn="l">
              <a:lnSpc>
                <a:spcPct val="100000"/>
              </a:lnSpc>
              <a:spcBef>
                <a:spcPts val="0"/>
              </a:spcBef>
              <a:spcAft>
                <a:spcPts val="0"/>
              </a:spcAft>
              <a:buClr>
                <a:srgbClr val="BBE0E3"/>
              </a:buClr>
              <a:buFont typeface="Arial"/>
              <a:buNone/>
            </a:pPr>
            <a:r>
              <a:rPr lang="en" sz="1600">
                <a:solidFill>
                  <a:srgbClr val="AAAAAA"/>
                </a:solidFill>
                <a:latin typeface="Average"/>
                <a:ea typeface="Average"/>
                <a:cs typeface="Average"/>
                <a:sym typeface="Average"/>
              </a:rPr>
              <a:t>Claude Monet, Hoa súng, 1905</a:t>
            </a:r>
            <a:endParaRPr sz="1500">
              <a:solidFill>
                <a:srgbClr val="CCCCCC"/>
              </a:solidFill>
              <a:latin typeface="Open Sans"/>
              <a:ea typeface="Open Sans"/>
              <a:cs typeface="Open Sans"/>
              <a:sym typeface="Open Sans"/>
            </a:endParaRPr>
          </a:p>
        </p:txBody>
      </p:sp>
      <p:sp>
        <p:nvSpPr>
          <p:cNvPr id="450" name="Google Shape;450;p69"/>
          <p:cNvSpPr txBox="1"/>
          <p:nvPr/>
        </p:nvSpPr>
        <p:spPr>
          <a:xfrm>
            <a:off x="36925" y="6155325"/>
            <a:ext cx="6050100" cy="69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Claude Monet, </a:t>
            </a:r>
            <a:r>
              <a:rPr b="1" i="1" lang="en" sz="2400" u="none" cap="none" strike="noStrike">
                <a:solidFill>
                  <a:srgbClr val="F3F3F3"/>
                </a:solidFill>
                <a:latin typeface="Open Sans"/>
                <a:ea typeface="Open Sans"/>
                <a:cs typeface="Open Sans"/>
                <a:sym typeface="Open Sans"/>
              </a:rPr>
              <a:t>Water Lilies</a:t>
            </a:r>
            <a:r>
              <a:rPr b="0" i="0" lang="en" sz="2400" u="none" cap="none" strike="noStrike">
                <a:solidFill>
                  <a:srgbClr val="CCCCCC"/>
                </a:solidFill>
                <a:latin typeface="Open Sans"/>
                <a:ea typeface="Open Sans"/>
                <a:cs typeface="Open Sans"/>
                <a:sym typeface="Open Sans"/>
              </a:rPr>
              <a:t>, 1905 </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500" u="none" cap="none" strike="noStrike">
                <a:solidFill>
                  <a:srgbClr val="CCCCCC"/>
                </a:solidFill>
                <a:latin typeface="Open Sans"/>
                <a:ea typeface="Open Sans"/>
                <a:cs typeface="Open Sans"/>
                <a:sym typeface="Open Sans"/>
              </a:rPr>
              <a:t>Oil on canvas, 89.5 × 100.3 cm, Museum of Fine Arts, Boston</a:t>
            </a:r>
            <a:endParaRPr sz="1100">
              <a:solidFill>
                <a:srgbClr val="CCCCCC"/>
              </a:solidFill>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descr="Title" id="455" name="Google Shape;455;p70"/>
          <p:cNvSpPr txBox="1"/>
          <p:nvPr/>
        </p:nvSpPr>
        <p:spPr>
          <a:xfrm>
            <a:off x="0" y="6218025"/>
            <a:ext cx="4572000" cy="639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rgbClr val="B7B7B7"/>
                </a:solidFill>
                <a:latin typeface="Open Sans"/>
                <a:ea typeface="Open Sans"/>
                <a:cs typeface="Open Sans"/>
                <a:sym typeface="Open Sans"/>
              </a:rPr>
              <a:t>Monet with a pigeon on his head, and his wife Alice in Venice, Italy, 1908</a:t>
            </a:r>
            <a:endParaRPr sz="1300">
              <a:solidFill>
                <a:srgbClr val="B7B7B7"/>
              </a:solidFill>
              <a:latin typeface="Open Sans"/>
              <a:ea typeface="Open Sans"/>
              <a:cs typeface="Open Sans"/>
              <a:sym typeface="Open Sans"/>
            </a:endParaRPr>
          </a:p>
        </p:txBody>
      </p:sp>
      <p:pic>
        <p:nvPicPr>
          <p:cNvPr id="456" name="Google Shape;456;p70"/>
          <p:cNvPicPr preferRelativeResize="0"/>
          <p:nvPr/>
        </p:nvPicPr>
        <p:blipFill>
          <a:blip r:embed="rId3">
            <a:alphaModFix/>
          </a:blip>
          <a:stretch>
            <a:fillRect/>
          </a:stretch>
        </p:blipFill>
        <p:spPr>
          <a:xfrm>
            <a:off x="0" y="100"/>
            <a:ext cx="4572000" cy="6217916"/>
          </a:xfrm>
          <a:prstGeom prst="rect">
            <a:avLst/>
          </a:prstGeom>
          <a:noFill/>
          <a:ln>
            <a:noFill/>
          </a:ln>
        </p:spPr>
      </p:pic>
      <p:sp>
        <p:nvSpPr>
          <p:cNvPr descr="Translations" id="457" name="Google Shape;457;p70"/>
          <p:cNvSpPr txBox="1"/>
          <p:nvPr/>
        </p:nvSpPr>
        <p:spPr>
          <a:xfrm>
            <a:off x="4571950" y="53975"/>
            <a:ext cx="4572000" cy="680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ሞኔት በራሱ ላይ እርግብን እና ሚስቱ አሊስ, ቬኒስ, ጣሊያን, 1908</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مونيه مع حمامة على رأسه وزوجته أليس، البندقية، إيطاليا،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amb un colom al cap i la seva dona Alice, Venècia, Itàlia,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莫奈头上有一只鸽子，他和他的妻子爱丽丝，意大利威尼斯，1908 年</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مونه با کبوتری روی سرش، و همسرش آلیس، ونیز، ایتالیا، ۱۹۰۸</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मोनेट अपने सिर पर कबूतर के साथ, और उनकी पत्नी ऐलिस, वेनिस, इटली,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鳩を頭に乗せたモネと妻アリス、ヴェネツィア、イタリア、1908年</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머리에 비둘기를 얹은 모네와 그의 아내 앨리스, 이탈리아 베니스, 1908년</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bi kevokekê li ser serê xwe, û jina wî Alice, Venedîk, Îtalya,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com um pombo na cabeça e sua esposa Alice, Veneza, Itália,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ਮੋਨੇਟ ਆਪਣੇ ਸਿਰ 'ਤੇ ਕਬੂਤਰ ਨਾਲ, ਅਤੇ ਉਸਦੀ ਪਤਨੀ ਐਲਿਸ, ਵੇਨਿਸ, ਇਟਲੀ,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Моне с голубем на голове и его жена Алиса, Венеция, Италия, 1908 год</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oo xamaam madaxiisa saaran, iyo xaaskiisa Alice, Venice, Italy,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con una paloma en la cabeza y su esposa Alicia, Venecia, Italia,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akiwa na njiwa kichwani, na mke wake Alice, Venice, Italia,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Si Monet na may kalapati sa kanyang ulo, at ang kanyang asawang si Alice, Venice, Italy,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Başında bir güvercinle Monet ve eşi Alice, Venedik, İtalya,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Моне з голубом на голові та його дружина Аліса, Венеція, Італія, 1908</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Monet với một chú chim bồ câu trên đầu và vợ ông là Alice, Venice, Ý, năm 1908</a:t>
            </a:r>
            <a:endParaRPr sz="25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1" name="Shape 461"/>
        <p:cNvGrpSpPr/>
        <p:nvPr/>
      </p:nvGrpSpPr>
      <p:grpSpPr>
        <a:xfrm>
          <a:off x="0" y="0"/>
          <a:ext cx="0" cy="0"/>
          <a:chOff x="0" y="0"/>
          <a:chExt cx="0" cy="0"/>
        </a:xfrm>
      </p:grpSpPr>
      <p:pic>
        <p:nvPicPr>
          <p:cNvPr id="462" name="Google Shape;462;p71"/>
          <p:cNvPicPr preferRelativeResize="0"/>
          <p:nvPr/>
        </p:nvPicPr>
        <p:blipFill rotWithShape="1">
          <a:blip r:embed="rId3">
            <a:alphaModFix/>
          </a:blip>
          <a:srcRect b="0" l="0" r="0" t="0"/>
          <a:stretch/>
        </p:blipFill>
        <p:spPr>
          <a:xfrm>
            <a:off x="0" y="0"/>
            <a:ext cx="9144000" cy="6143700"/>
          </a:xfrm>
          <a:prstGeom prst="rect">
            <a:avLst/>
          </a:prstGeom>
          <a:noFill/>
          <a:ln>
            <a:noFill/>
          </a:ln>
        </p:spPr>
      </p:pic>
      <p:sp>
        <p:nvSpPr>
          <p:cNvPr descr="All text" id="463" name="Google Shape;463;p71"/>
          <p:cNvSpPr txBox="1"/>
          <p:nvPr/>
        </p:nvSpPr>
        <p:spPr>
          <a:xfrm>
            <a:off x="0" y="6165850"/>
            <a:ext cx="9144000" cy="641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Georges-Pierre Seurat, </a:t>
            </a:r>
            <a:r>
              <a:rPr b="1" i="1" lang="en" sz="1700" u="none" cap="none" strike="noStrike">
                <a:solidFill>
                  <a:srgbClr val="F3F3F3"/>
                </a:solidFill>
                <a:latin typeface="Open Sans"/>
                <a:ea typeface="Open Sans"/>
                <a:cs typeface="Open Sans"/>
                <a:sym typeface="Open Sans"/>
              </a:rPr>
              <a:t>A Sunday Afternoon on the Island of La Grande Jatte</a:t>
            </a:r>
            <a:r>
              <a:rPr b="0" i="0" lang="en" sz="1700" u="none" cap="none" strike="noStrike">
                <a:solidFill>
                  <a:srgbClr val="CCCCCC"/>
                </a:solidFill>
                <a:latin typeface="Open Sans"/>
                <a:ea typeface="Open Sans"/>
                <a:cs typeface="Open Sans"/>
                <a:sym typeface="Open Sans"/>
              </a:rPr>
              <a:t>, 1884–86.</a:t>
            </a:r>
            <a:endParaRPr sz="17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700" u="none" cap="none" strike="noStrike">
                <a:solidFill>
                  <a:srgbClr val="CCCCCC"/>
                </a:solidFill>
                <a:latin typeface="Open Sans"/>
                <a:ea typeface="Open Sans"/>
                <a:cs typeface="Open Sans"/>
                <a:sym typeface="Open Sans"/>
              </a:rPr>
              <a:t>Oil on canvas, 207.6 × 308 cm, Art Institute of Chicago.</a:t>
            </a:r>
            <a:endParaRPr sz="1700">
              <a:solidFill>
                <a:srgbClr val="CCCCCC"/>
              </a:solidFill>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7" name="Shape 467"/>
        <p:cNvGrpSpPr/>
        <p:nvPr/>
      </p:nvGrpSpPr>
      <p:grpSpPr>
        <a:xfrm>
          <a:off x="0" y="0"/>
          <a:ext cx="0" cy="0"/>
          <a:chOff x="0" y="0"/>
          <a:chExt cx="0" cy="0"/>
        </a:xfrm>
      </p:grpSpPr>
      <p:pic>
        <p:nvPicPr>
          <p:cNvPr descr="Buy Sunday Afternoon on the Island of La Grande Jatte  1884-86 Giclee Print" id="468" name="Google Shape;468;p72"/>
          <p:cNvPicPr preferRelativeResize="0"/>
          <p:nvPr/>
        </p:nvPicPr>
        <p:blipFill rotWithShape="1">
          <a:blip r:embed="rId3">
            <a:alphaModFix/>
          </a:blip>
          <a:srcRect b="0" l="0" r="0" t="0"/>
          <a:stretch/>
        </p:blipFill>
        <p:spPr>
          <a:xfrm>
            <a:off x="395287" y="260350"/>
            <a:ext cx="8353500" cy="62658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2" name="Shape 472"/>
        <p:cNvGrpSpPr/>
        <p:nvPr/>
      </p:nvGrpSpPr>
      <p:grpSpPr>
        <a:xfrm>
          <a:off x="0" y="0"/>
          <a:ext cx="0" cy="0"/>
          <a:chOff x="0" y="0"/>
          <a:chExt cx="0" cy="0"/>
        </a:xfrm>
      </p:grpSpPr>
      <p:pic>
        <p:nvPicPr>
          <p:cNvPr descr="http://hypothete.com/images/Chicago/IMG_0231.JPG" id="473" name="Google Shape;473;p73"/>
          <p:cNvPicPr preferRelativeResize="0"/>
          <p:nvPr/>
        </p:nvPicPr>
        <p:blipFill rotWithShape="1">
          <a:blip r:embed="rId3">
            <a:alphaModFix/>
          </a:blip>
          <a:srcRect b="0" l="0" r="0" t="0"/>
          <a:stretch/>
        </p:blipFill>
        <p:spPr>
          <a:xfrm>
            <a:off x="2051050" y="188912"/>
            <a:ext cx="4751400" cy="63357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7" name="Shape 477"/>
        <p:cNvGrpSpPr/>
        <p:nvPr/>
      </p:nvGrpSpPr>
      <p:grpSpPr>
        <a:xfrm>
          <a:off x="0" y="0"/>
          <a:ext cx="0" cy="0"/>
          <a:chOff x="0" y="0"/>
          <a:chExt cx="0" cy="0"/>
        </a:xfrm>
      </p:grpSpPr>
      <p:pic>
        <p:nvPicPr>
          <p:cNvPr id="478" name="Google Shape;478;p74"/>
          <p:cNvPicPr preferRelativeResize="0"/>
          <p:nvPr/>
        </p:nvPicPr>
        <p:blipFill rotWithShape="1">
          <a:blip r:embed="rId3">
            <a:alphaModFix/>
          </a:blip>
          <a:srcRect b="0" l="0" r="0" t="0"/>
          <a:stretch/>
        </p:blipFill>
        <p:spPr>
          <a:xfrm>
            <a:off x="0" y="0"/>
            <a:ext cx="9144000" cy="6067500"/>
          </a:xfrm>
          <a:prstGeom prst="rect">
            <a:avLst/>
          </a:prstGeom>
          <a:noFill/>
          <a:ln>
            <a:noFill/>
          </a:ln>
        </p:spPr>
      </p:pic>
      <p:sp>
        <p:nvSpPr>
          <p:cNvPr descr="All text" id="479" name="Google Shape;479;p74"/>
          <p:cNvSpPr txBox="1"/>
          <p:nvPr/>
        </p:nvSpPr>
        <p:spPr>
          <a:xfrm>
            <a:off x="0" y="6067500"/>
            <a:ext cx="9144000" cy="790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400" u="none" cap="none" strike="noStrike">
                <a:solidFill>
                  <a:srgbClr val="CCCCCC"/>
                </a:solidFill>
                <a:latin typeface="Open Sans"/>
                <a:ea typeface="Open Sans"/>
                <a:cs typeface="Open Sans"/>
                <a:sym typeface="Open Sans"/>
              </a:rPr>
              <a:t>Georges Seurat, </a:t>
            </a:r>
            <a:r>
              <a:rPr b="1" i="1" lang="en" sz="2400" u="none" cap="none" strike="noStrike">
                <a:solidFill>
                  <a:srgbClr val="F3F3F3"/>
                </a:solidFill>
                <a:latin typeface="Open Sans"/>
                <a:ea typeface="Open Sans"/>
                <a:cs typeface="Open Sans"/>
                <a:sym typeface="Open Sans"/>
              </a:rPr>
              <a:t>Bathers at Asnières</a:t>
            </a:r>
            <a:r>
              <a:rPr b="0" i="0" lang="en" sz="2400" u="none" cap="none" strike="noStrike">
                <a:solidFill>
                  <a:srgbClr val="CCCCCC"/>
                </a:solidFill>
                <a:latin typeface="Open Sans"/>
                <a:ea typeface="Open Sans"/>
                <a:cs typeface="Open Sans"/>
                <a:sym typeface="Open Sans"/>
              </a:rPr>
              <a:t>, 1884.</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Oil on canvas, 201 cm × 300 cm, National Gallery, London.</a:t>
            </a:r>
            <a:endParaRPr>
              <a:solidFill>
                <a:srgbClr val="CCCCCC"/>
              </a:solidFill>
              <a:latin typeface="Open Sans"/>
              <a:ea typeface="Open Sans"/>
              <a:cs typeface="Open Sans"/>
              <a:sym typeface="Open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3" name="Shape 483"/>
        <p:cNvGrpSpPr/>
        <p:nvPr/>
      </p:nvGrpSpPr>
      <p:grpSpPr>
        <a:xfrm>
          <a:off x="0" y="0"/>
          <a:ext cx="0" cy="0"/>
          <a:chOff x="0" y="0"/>
          <a:chExt cx="0" cy="0"/>
        </a:xfrm>
      </p:grpSpPr>
      <p:pic>
        <p:nvPicPr>
          <p:cNvPr id="484" name="Google Shape;484;p75"/>
          <p:cNvPicPr preferRelativeResize="0"/>
          <p:nvPr/>
        </p:nvPicPr>
        <p:blipFill rotWithShape="1">
          <a:blip r:embed="rId3">
            <a:alphaModFix/>
          </a:blip>
          <a:srcRect b="0" l="0" r="0" t="0"/>
          <a:stretch/>
        </p:blipFill>
        <p:spPr>
          <a:xfrm>
            <a:off x="0" y="1935162"/>
            <a:ext cx="4572000" cy="3033600"/>
          </a:xfrm>
          <a:prstGeom prst="rect">
            <a:avLst/>
          </a:prstGeom>
          <a:noFill/>
          <a:ln>
            <a:noFill/>
          </a:ln>
        </p:spPr>
      </p:pic>
      <p:pic>
        <p:nvPicPr>
          <p:cNvPr id="485" name="Google Shape;485;p75"/>
          <p:cNvPicPr preferRelativeResize="0"/>
          <p:nvPr/>
        </p:nvPicPr>
        <p:blipFill rotWithShape="1">
          <a:blip r:embed="rId4">
            <a:alphaModFix/>
          </a:blip>
          <a:srcRect b="0" l="0" r="0" t="0"/>
          <a:stretch/>
        </p:blipFill>
        <p:spPr>
          <a:xfrm>
            <a:off x="4572000" y="1916112"/>
            <a:ext cx="4572000" cy="30717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9" name="Shape 489"/>
        <p:cNvGrpSpPr/>
        <p:nvPr/>
      </p:nvGrpSpPr>
      <p:grpSpPr>
        <a:xfrm>
          <a:off x="0" y="0"/>
          <a:ext cx="0" cy="0"/>
          <a:chOff x="0" y="0"/>
          <a:chExt cx="0" cy="0"/>
        </a:xfrm>
      </p:grpSpPr>
      <p:grpSp>
        <p:nvGrpSpPr>
          <p:cNvPr id="490" name="Google Shape;490;p76"/>
          <p:cNvGrpSpPr/>
          <p:nvPr/>
        </p:nvGrpSpPr>
        <p:grpSpPr>
          <a:xfrm>
            <a:off x="241600" y="2690700"/>
            <a:ext cx="3889500" cy="4167300"/>
            <a:chOff x="250800" y="2411600"/>
            <a:chExt cx="3889500" cy="4167300"/>
          </a:xfrm>
        </p:grpSpPr>
        <p:pic>
          <p:nvPicPr>
            <p:cNvPr id="491" name="Google Shape;491;p76"/>
            <p:cNvPicPr preferRelativeResize="0"/>
            <p:nvPr/>
          </p:nvPicPr>
          <p:blipFill rotWithShape="1">
            <a:blip r:embed="rId3">
              <a:alphaModFix/>
            </a:blip>
            <a:srcRect b="0" l="0" r="0" t="0"/>
            <a:stretch/>
          </p:blipFill>
          <p:spPr>
            <a:xfrm>
              <a:off x="595350" y="2411600"/>
              <a:ext cx="3200400" cy="3189600"/>
            </a:xfrm>
            <a:prstGeom prst="rect">
              <a:avLst/>
            </a:prstGeom>
            <a:noFill/>
            <a:ln>
              <a:noFill/>
            </a:ln>
          </p:spPr>
        </p:pic>
        <p:sp>
          <p:nvSpPr>
            <p:cNvPr id="492" name="Google Shape;492;p76"/>
            <p:cNvSpPr txBox="1"/>
            <p:nvPr/>
          </p:nvSpPr>
          <p:spPr>
            <a:xfrm>
              <a:off x="250800" y="5601200"/>
              <a:ext cx="3889500" cy="977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200" u="none" cap="none" strike="noStrike">
                  <a:solidFill>
                    <a:srgbClr val="CCCCCC"/>
                  </a:solidFill>
                  <a:latin typeface="Open Sans"/>
                  <a:ea typeface="Open Sans"/>
                  <a:cs typeface="Open Sans"/>
                  <a:sym typeface="Open Sans"/>
                </a:rPr>
                <a:t>Claude Monet</a:t>
              </a:r>
              <a:endParaRPr sz="12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200" u="none" cap="none" strike="noStrike">
                  <a:solidFill>
                    <a:srgbClr val="F3F3F3"/>
                  </a:solidFill>
                  <a:latin typeface="Open Sans"/>
                  <a:ea typeface="Open Sans"/>
                  <a:cs typeface="Open Sans"/>
                  <a:sym typeface="Open Sans"/>
                </a:rPr>
                <a:t>Water Lilies</a:t>
              </a:r>
              <a:endParaRPr b="1" i="0" sz="22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600" u="none" cap="none" strike="noStrike">
                  <a:solidFill>
                    <a:srgbClr val="CCCCCC"/>
                  </a:solidFill>
                  <a:latin typeface="Open Sans"/>
                  <a:ea typeface="Open Sans"/>
                  <a:cs typeface="Open Sans"/>
                  <a:sym typeface="Open Sans"/>
                </a:rPr>
                <a:t>1905 </a:t>
              </a:r>
              <a:endParaRPr sz="1200">
                <a:solidFill>
                  <a:srgbClr val="CCCCCC"/>
                </a:solidFill>
                <a:latin typeface="Open Sans"/>
                <a:ea typeface="Open Sans"/>
                <a:cs typeface="Open Sans"/>
                <a:sym typeface="Open Sans"/>
              </a:endParaRPr>
            </a:p>
          </p:txBody>
        </p:sp>
      </p:grpSp>
      <p:grpSp>
        <p:nvGrpSpPr>
          <p:cNvPr id="493" name="Google Shape;493;p76"/>
          <p:cNvGrpSpPr/>
          <p:nvPr/>
        </p:nvGrpSpPr>
        <p:grpSpPr>
          <a:xfrm>
            <a:off x="4337700" y="2790594"/>
            <a:ext cx="4572000" cy="4067406"/>
            <a:chOff x="4356100" y="2456094"/>
            <a:chExt cx="4572000" cy="4067406"/>
          </a:xfrm>
        </p:grpSpPr>
        <p:pic>
          <p:nvPicPr>
            <p:cNvPr id="494" name="Google Shape;494;p76"/>
            <p:cNvPicPr preferRelativeResize="0"/>
            <p:nvPr/>
          </p:nvPicPr>
          <p:blipFill rotWithShape="1">
            <a:blip r:embed="rId4">
              <a:alphaModFix/>
            </a:blip>
            <a:srcRect b="0" l="0" r="0" t="0"/>
            <a:stretch/>
          </p:blipFill>
          <p:spPr>
            <a:xfrm>
              <a:off x="4584700" y="2456094"/>
              <a:ext cx="4114800" cy="2767200"/>
            </a:xfrm>
            <a:prstGeom prst="rect">
              <a:avLst/>
            </a:prstGeom>
            <a:noFill/>
            <a:ln>
              <a:noFill/>
            </a:ln>
          </p:spPr>
        </p:pic>
        <p:sp>
          <p:nvSpPr>
            <p:cNvPr id="495" name="Google Shape;495;p76"/>
            <p:cNvSpPr txBox="1"/>
            <p:nvPr/>
          </p:nvSpPr>
          <p:spPr>
            <a:xfrm>
              <a:off x="4356100" y="5223300"/>
              <a:ext cx="4572000" cy="1300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2200" u="none" cap="none" strike="noStrike">
                  <a:solidFill>
                    <a:srgbClr val="CCCCCC"/>
                  </a:solidFill>
                  <a:latin typeface="Open Sans"/>
                  <a:ea typeface="Open Sans"/>
                  <a:cs typeface="Open Sans"/>
                  <a:sym typeface="Open Sans"/>
                </a:rPr>
                <a:t>Georges-Pierre Seurat</a:t>
              </a:r>
              <a:endParaRPr sz="1200">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2200" u="none" cap="none" strike="noStrike">
                  <a:solidFill>
                    <a:srgbClr val="F3F3F3"/>
                  </a:solidFill>
                  <a:latin typeface="Open Sans"/>
                  <a:ea typeface="Open Sans"/>
                  <a:cs typeface="Open Sans"/>
                  <a:sym typeface="Open Sans"/>
                </a:rPr>
                <a:t>A Sunday Afternoon on the Island of La Grande Jatte</a:t>
              </a:r>
              <a:endParaRPr b="1" i="0" sz="22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600" u="none" cap="none" strike="noStrike">
                  <a:solidFill>
                    <a:srgbClr val="CCCCCC"/>
                  </a:solidFill>
                  <a:latin typeface="Open Sans"/>
                  <a:ea typeface="Open Sans"/>
                  <a:cs typeface="Open Sans"/>
                  <a:sym typeface="Open Sans"/>
                </a:rPr>
                <a:t>1884–86</a:t>
              </a:r>
              <a:endParaRPr sz="1200">
                <a:solidFill>
                  <a:srgbClr val="CCCCCC"/>
                </a:solidFill>
                <a:latin typeface="Open Sans"/>
                <a:ea typeface="Open Sans"/>
                <a:cs typeface="Open Sans"/>
                <a:sym typeface="Open Sans"/>
              </a:endParaRPr>
            </a:p>
          </p:txBody>
        </p:sp>
      </p:grpSp>
      <p:sp>
        <p:nvSpPr>
          <p:cNvPr id="496" name="Google Shape;496;p76"/>
          <p:cNvSpPr txBox="1"/>
          <p:nvPr/>
        </p:nvSpPr>
        <p:spPr>
          <a:xfrm>
            <a:off x="0" y="0"/>
            <a:ext cx="9144000" cy="61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Impressionism and Post-Impressionism</a:t>
            </a:r>
            <a:endParaRPr sz="3600">
              <a:solidFill>
                <a:srgbClr val="B7B7B7"/>
              </a:solidFill>
              <a:latin typeface="Average"/>
              <a:ea typeface="Average"/>
              <a:cs typeface="Average"/>
              <a:sym typeface="Average"/>
            </a:endParaRPr>
          </a:p>
        </p:txBody>
      </p:sp>
      <p:sp>
        <p:nvSpPr>
          <p:cNvPr descr="Translations" id="497" name="Google Shape;497;p76"/>
          <p:cNvSpPr txBox="1"/>
          <p:nvPr/>
        </p:nvSpPr>
        <p:spPr>
          <a:xfrm>
            <a:off x="0" y="617400"/>
            <a:ext cx="3048000" cy="2073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Impressionism እና Post-impressionism</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الانطباعية وما بعد الانطباعية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Impressionisme i postimpressionisme</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印象派和后印象派</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امپرسیونیسم و پست امپرسیونیسم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प्रभाववाद और उत्तर-प्रभाववाद</a:t>
            </a:r>
            <a:endParaRPr sz="1700">
              <a:solidFill>
                <a:srgbClr val="AAAAAA"/>
              </a:solidFill>
              <a:latin typeface="Average"/>
              <a:ea typeface="Average"/>
              <a:cs typeface="Average"/>
              <a:sym typeface="Average"/>
            </a:endParaRPr>
          </a:p>
        </p:txBody>
      </p:sp>
      <p:sp>
        <p:nvSpPr>
          <p:cNvPr descr="Translations" id="498" name="Google Shape;498;p76"/>
          <p:cNvSpPr txBox="1"/>
          <p:nvPr/>
        </p:nvSpPr>
        <p:spPr>
          <a:xfrm>
            <a:off x="3047944" y="617400"/>
            <a:ext cx="3048000" cy="2073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印象派とポスト印象派</a:t>
            </a:r>
            <a:endParaRPr sz="1700">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인상주의와 후기인상주의</a:t>
            </a:r>
            <a:endParaRPr sz="17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Impressionism û Post-impressionism</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Impressionismo e Pós-impressionismo</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ਪ੍ਰਭਾਵਵਾਦ ਅਤੇ ਪੋਸਟ-ਪ੍ਰਭਾਵਵਾਦ</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Импрессионизм и постимпрессионизм</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Impressionism iyo Post-impressionism</a:t>
            </a:r>
            <a:endParaRPr>
              <a:solidFill>
                <a:srgbClr val="AAAAAA"/>
              </a:solidFill>
              <a:latin typeface="Average"/>
              <a:ea typeface="Average"/>
              <a:cs typeface="Average"/>
              <a:sym typeface="Average"/>
            </a:endParaRPr>
          </a:p>
        </p:txBody>
      </p:sp>
      <p:sp>
        <p:nvSpPr>
          <p:cNvPr descr="Translations" id="499" name="Google Shape;499;p76"/>
          <p:cNvSpPr txBox="1"/>
          <p:nvPr/>
        </p:nvSpPr>
        <p:spPr>
          <a:xfrm>
            <a:off x="6095946" y="617400"/>
            <a:ext cx="3048000" cy="2073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Impresionismo y postimpresionismo</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Impressionism na Post-impressionism</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Impresyonismo at Post-impresyonismo</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Empresyonizm ve Post-empresyonizm</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Імпресіонізм і постімпресіонізм</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Chủ nghĩa ấn tượng và hậu ấn tượng</a:t>
            </a:r>
            <a:endParaRPr>
              <a:solidFill>
                <a:srgbClr val="AAAAAA"/>
              </a:solidFill>
              <a:latin typeface="Average"/>
              <a:ea typeface="Average"/>
              <a:cs typeface="Average"/>
              <a:sym typeface="Average"/>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descr="Title" id="508" name="Google Shape;508;p78"/>
          <p:cNvSpPr txBox="1"/>
          <p:nvPr/>
        </p:nvSpPr>
        <p:spPr>
          <a:xfrm>
            <a:off x="0" y="2123400"/>
            <a:ext cx="2735700" cy="47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rgbClr val="FFFFFF"/>
                </a:solidFill>
                <a:latin typeface="Oswald"/>
                <a:ea typeface="Oswald"/>
                <a:cs typeface="Oswald"/>
                <a:sym typeface="Oswald"/>
              </a:rPr>
              <a:t>So what should I be doing today?</a:t>
            </a:r>
            <a:br>
              <a:rPr lang="en" sz="2900">
                <a:solidFill>
                  <a:srgbClr val="FFFFFF"/>
                </a:solidFill>
                <a:latin typeface="Oswald"/>
                <a:ea typeface="Oswald"/>
                <a:cs typeface="Oswald"/>
                <a:sym typeface="Oswald"/>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Stick to your </a:t>
            </a:r>
            <a:r>
              <a:rPr b="1" lang="en" sz="1300">
                <a:solidFill>
                  <a:srgbClr val="00FF00"/>
                </a:solidFill>
                <a:latin typeface="Average"/>
                <a:ea typeface="Average"/>
                <a:cs typeface="Average"/>
                <a:sym typeface="Average"/>
              </a:rPr>
              <a:t>colour scheme</a:t>
            </a:r>
            <a:r>
              <a:rPr lang="en" sz="1300">
                <a:solidFill>
                  <a:srgbClr val="CACACA"/>
                </a:solidFill>
                <a:latin typeface="Average"/>
                <a:ea typeface="Average"/>
                <a:cs typeface="Average"/>
                <a:sym typeface="Average"/>
              </a:rPr>
              <a: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Build up darkness with </a:t>
            </a:r>
            <a:r>
              <a:rPr b="1" lang="en" sz="1300">
                <a:solidFill>
                  <a:srgbClr val="00FF00"/>
                </a:solidFill>
                <a:latin typeface="Average"/>
                <a:ea typeface="Average"/>
                <a:cs typeface="Average"/>
                <a:sym typeface="Average"/>
              </a:rPr>
              <a:t>many light layers </a:t>
            </a:r>
            <a:r>
              <a:rPr lang="en" sz="1300">
                <a:solidFill>
                  <a:srgbClr val="CACACA"/>
                </a:solidFill>
                <a:latin typeface="Average"/>
                <a:ea typeface="Average"/>
                <a:cs typeface="Average"/>
                <a:sym typeface="Average"/>
              </a:rPr>
              <a:t>painted on top of each other.</a:t>
            </a:r>
            <a:br>
              <a:rPr lang="en" sz="1300">
                <a:solidFill>
                  <a:srgbClr val="CACACA"/>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Start in the back</a:t>
            </a:r>
            <a:r>
              <a:rPr lang="en" sz="1300">
                <a:solidFill>
                  <a:srgbClr val="CACACA"/>
                </a:solidFill>
                <a:latin typeface="Average"/>
                <a:ea typeface="Average"/>
                <a:cs typeface="Average"/>
                <a:sym typeface="Average"/>
              </a:rPr>
              <a:t>, and work to the front.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marR="0" rtl="0" algn="l">
              <a:lnSpc>
                <a:spcPct val="100000"/>
              </a:lnSpc>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With each layer, ask yourself where you can make it a </a:t>
            </a:r>
            <a:r>
              <a:rPr b="1" lang="en" sz="1300">
                <a:solidFill>
                  <a:srgbClr val="00FF00"/>
                </a:solidFill>
                <a:latin typeface="Average"/>
                <a:ea typeface="Average"/>
                <a:cs typeface="Average"/>
                <a:sym typeface="Average"/>
              </a:rPr>
              <a:t>darker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 more</a:t>
            </a:r>
            <a:r>
              <a:rPr b="1" lang="en" sz="1300">
                <a:solidFill>
                  <a:srgbClr val="00FF00"/>
                </a:solidFill>
                <a:latin typeface="Average"/>
                <a:ea typeface="Average"/>
                <a:cs typeface="Average"/>
                <a:sym typeface="Average"/>
              </a:rPr>
              <a:t> specific colour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and more </a:t>
            </a:r>
            <a:r>
              <a:rPr b="1" lang="en" sz="1300">
                <a:solidFill>
                  <a:srgbClr val="00FF00"/>
                </a:solidFill>
                <a:latin typeface="Average"/>
                <a:ea typeface="Average"/>
                <a:cs typeface="Average"/>
                <a:sym typeface="Average"/>
              </a:rPr>
              <a:t>detailed</a:t>
            </a:r>
            <a:br>
              <a:rPr b="1" lang="en" sz="1300">
                <a:solidFill>
                  <a:srgbClr val="FFFFFF"/>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Carefully mixed greys</a:t>
            </a:r>
            <a:r>
              <a:rPr lang="en" sz="1300">
                <a:solidFill>
                  <a:srgbClr val="CACACA"/>
                </a:solidFill>
                <a:latin typeface="Average"/>
                <a:ea typeface="Average"/>
                <a:cs typeface="Average"/>
                <a:sym typeface="Average"/>
              </a:rPr>
              <a:t> show more skill than bright colours.</a:t>
            </a:r>
            <a:endParaRPr sz="800">
              <a:solidFill>
                <a:srgbClr val="CACACA"/>
              </a:solidFill>
              <a:latin typeface="Average"/>
              <a:ea typeface="Average"/>
              <a:cs typeface="Average"/>
              <a:sym typeface="Average"/>
            </a:endParaRPr>
          </a:p>
        </p:txBody>
      </p:sp>
      <p:pic>
        <p:nvPicPr>
          <p:cNvPr id="509" name="Google Shape;509;p78"/>
          <p:cNvPicPr preferRelativeResize="0"/>
          <p:nvPr/>
        </p:nvPicPr>
        <p:blipFill>
          <a:blip r:embed="rId3">
            <a:alphaModFix/>
          </a:blip>
          <a:stretch>
            <a:fillRect/>
          </a:stretch>
        </p:blipFill>
        <p:spPr>
          <a:xfrm>
            <a:off x="229825" y="0"/>
            <a:ext cx="2123400" cy="2123400"/>
          </a:xfrm>
          <a:prstGeom prst="rect">
            <a:avLst/>
          </a:prstGeom>
          <a:noFill/>
          <a:ln>
            <a:noFill/>
          </a:ln>
        </p:spPr>
      </p:pic>
      <p:sp>
        <p:nvSpPr>
          <p:cNvPr descr="Translations" id="510" name="Google Shape;510;p78"/>
          <p:cNvSpPr txBox="1"/>
          <p:nvPr/>
        </p:nvSpPr>
        <p:spPr>
          <a:xfrm>
            <a:off x="2735700" y="0"/>
            <a:ext cx="6408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AAAAAA"/>
                </a:solidFill>
                <a:latin typeface="Average"/>
                <a:ea typeface="Average"/>
                <a:cs typeface="Average"/>
                <a:sym typeface="Average"/>
              </a:rPr>
              <a:t>ከቀለም ንድፍዎ ጋር ይጣበቃሉ. በብዙ የብርሃን ሽፋን ጨለማን ይገንቡ። ከኋላ ይጀምሩ. የት ማድረግ እንደሚችሉ እራስዎን ይጠይቁ፡ ጠቆር ያለ፣ የበለጠ የተለየ ቀለም እና የበለጠ ዝርዝር። በጥንቃቄ የተደባለቀ ግራጫዎች የበለጠ ችሎታ ያሳያሉ.</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التزم بمخطط الألوان. أضف طبقات داكنة متعددة من اللون الفاتح. ابدأ من الخلف. اسأل نفسك أين يمكنك جعله أغمق، أو لونًا أكثر تحديدًا، أو أكثر تفصيلًا. يُظهر الرمادي الممزوج بعناية مهارة أكبر.</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Mantingueu la vostra combinació de colors. Construïu la foscor amb moltes capes de llum. Comenceu per darrere. Pregunteu-vos on podeu fer-ho: més fosc, un color més específic i més detallat. Els grisos barrejats amb cura mostren més habilitat.</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坚持你的配色方案。用多层亮色来营造暗部。从背景开始。问问自己哪些地方可以调整：更深一些，颜色更明确一些，细节更丰富一些。精心调配的灰色更能体现你的技巧。</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به طرح رنگی خود پایبند باشید. با لایه‌های روشن زیاد، تیرگی را ایجاد کنید. از پشت شروع کنید. از خود بپرسید که کجا می‌توانید آن را ایجاد کنید: تیره‌تر، رنگی خاص‌تر و با جزئیات بیشتر. خاکستری‌هایی که با دقت ترکیب شده‌اند، مهارت بیشتری را نشان می‌دهند.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अपनी रंग योजना पर टिके रहें। कई हल्की परतों से गहरापन बढ़ाएँ। पीछे से शुरुआत करें। खुद से पूछें कि आप इसे कहाँ कर सकते हैं: गहरा, ज़्यादा विशिष्ट रंग, और ज़्यादा विस्तृत। सावधानी से मिलाए गए ग्रे रंग ज़्यादा कुशलता दिखाते हैं।</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配色はそのままに、明るい色を重ねて暗くしていきます。奥から始めましょう。どこをもっと暗く、もっと具体的な色に、もっと細かく描けるか、考えてみましょう。丁寧に混ぜたグレーは、より高度な技術の証です。</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색 구성표를 고수하세요. 밝은 레이어를 여러 개 겹쳐 어둡게 표현하세요. 뒤쪽부터 시작하세요. 더 어둡게, 더 구체적인 색으로, 더 세밀하게 표현할 수 있는 부분을 스스로에게 물어보세요. 회색을 신중하게 섞으면 더욱 정교한 표현이 가능합니다.</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Li gorî şêmaya xwe ya rengan bimîne. Tarîtiyê bi gelek tebeqeyên ronahî ava bike. Ji paş ve dest pê bike. Ji xwe bipirse ku tu dikarî wê li ku derê çêbikî: tarîtir, rengekî taybettir û bi hûrgilîtir. Rengên gewr ên bi baldarî hatine tevlihevkirin jêhatîbûnek mezintir nîşan didin.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Mantenha o seu esquema de cores. Crie uma camada escura com muitas camadas claras. Comece por trás. Pergunte a si mesmo onde você pode torná-la mais escura, com uma cor mais específica e mais detalhada. Cinzas cuidadosamente misturados demonstram mais habilidade.</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ਆਪਣੀ ਰੰਗ ਸਕੀਮ 'ਤੇ ਟਿਕੇ ਰਹੋ। ਕਈ ਰੌਸ਼ਨੀ ਵਾਲੀਆਂ ਪਰਤਾਂ ਨਾਲ ਹਨੇਰਾ ਬਣਾਓ। ਪਿੱਛੇ ਤੋਂ ਸ਼ੁਰੂ ਕਰੋ। ਆਪਣੇ ਆਪ ਤੋਂ ਪੁੱਛੋ ਕਿ ਤੁਸੀਂ ਇਸਨੂੰ ਕਿੱਥੇ ਬਣਾ ਸਕਦੇ ਹੋ: ਗੂੜ੍ਹਾ, ਇੱਕ ਹੋਰ ਖਾਸ ਰੰਗ, ਅਤੇ ਹੋਰ ਵਿਸਤ੍ਰਿਤ। ਧਿਆਨ ਨਾਲ ਮਿਲਾਏ ਗਏ ਸਲੇਟੀ ਰੰਗ ਵਧੇਰੇ ਹੁਨਰ ਦਿਖਾਉਂਦੇ ਹਨ।</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Придерживайтесь своей цветовой схемы. Создавайте тёмные участки, используя множество светлых слоёв. Начните с заднего плана. Спросите себя, где вы можете сделать его темнее, более определённым и более детализированным. Тщательно смешанные оттенки серого демонстрируют более высокий уровень мастерства.</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Ku dheji nidaamka midabkaaga. Ku dhis mugdi leh lakabyo iftiin badan. Ka bilow dhabarka. Naftaada weydii halka aad ka dhigi karto: madow, midab gaar ah, oo faahfaahsan. Cawlan si taxadar leh isku dhafan ayaa muujinaya xirfad dheeraad ah.</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Mantén tu paleta de colores. Crea oscuridad con muchas capas de luz. Empieza por la parte de atrás. Pregúntate dónde puedes lograrlo: más oscuro, con un color más específico y con más detalles. Mezclar grises con cuidado demuestra mayor habilidad.</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Shikilia mpango wako wa rangi. Jenga giza na safu nyingi za mwanga. Anza nyuma. Jiulize ni wapi unaweza kuifanya: nyeusi zaidi, rangi mahususi zaidi, na maelezo zaidi. Grays zilizochanganywa kwa uangalifu zinaonyesha ustadi zaidi.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Manatili sa iyong scheme ng kulay. Bumuo ng kadiliman na may maraming liwanag na layer. Magsimula sa likod. Tanungin ang iyong sarili kung saan mo ito magagawa: mas madilim, mas tiyak na kulay, at mas detalyado. Ang maingat na pinaghalong grey ay nagpapakita ng higit na kasanayan.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Renk düzeninize sadık kalın. Koyuluğu, bolca açık renk katmanıyla artırın. Arkadan başlayın. Nerede yapabileceğinizi kendinize sorun: daha koyu, daha belirgin bir renk ve daha detaylı. Dikkatlice karıştırılmış griler daha fazla beceri gösterir.</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Дотримуйтесь своєї колірної гами. Створюйте темряву за допомогою багатьох світлих шарів. Почніть з заднього плану. Запитайте себе, де ви можете зробити його: темнішим, більш специфічним кольором та більш детальним. Ретельно змішані сірі відтінки демонструють більше майстерності.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Hãy bám sát bảng màu của bạn. Tạo độ tối bằng nhiều lớp sáng. Bắt đầu từ phía sau. Hãy tự hỏi bản thân xem bạn có thể làm điều đó ở đâu: tối hơn, màu sắc cụ thể hơn và chi tiết hơn. Pha trộn màu xám cẩn thận thể hiện sự khéo léo hơn.</a:t>
            </a:r>
            <a:endParaRPr sz="950">
              <a:solidFill>
                <a:srgbClr val="CACACA"/>
              </a:solidFill>
              <a:latin typeface="Average"/>
              <a:ea typeface="Average"/>
              <a:cs typeface="Average"/>
              <a:sym typeface="Average"/>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4" name="Shape 514"/>
        <p:cNvGrpSpPr/>
        <p:nvPr/>
      </p:nvGrpSpPr>
      <p:grpSpPr>
        <a:xfrm>
          <a:off x="0" y="0"/>
          <a:ext cx="0" cy="0"/>
          <a:chOff x="0" y="0"/>
          <a:chExt cx="0" cy="0"/>
        </a:xfrm>
      </p:grpSpPr>
      <p:pic>
        <p:nvPicPr>
          <p:cNvPr id="515" name="Google Shape;515;p79"/>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516" name="Google Shape;516;p79"/>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efault Design">
  <a:themeElements>
    <a:clrScheme name="Default Design">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